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209" d="100"/>
          <a:sy n="209" d="100"/>
        </p:scale>
        <p:origin x="41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bert Dannenberg | AccountOne" userId="0de2a9a9-7132-4ba1-860b-fba66de33a23" providerId="ADAL" clId="{4EFFC38F-753B-4445-AB7C-1B21CAA4EC3A}"/>
    <pc:docChg chg="undo custSel modSld">
      <pc:chgData name="Elbert Dannenberg | AccountOne" userId="0de2a9a9-7132-4ba1-860b-fba66de33a23" providerId="ADAL" clId="{4EFFC38F-753B-4445-AB7C-1B21CAA4EC3A}" dt="2026-07-02T13:26:49.182" v="10" actId="20577"/>
      <pc:docMkLst>
        <pc:docMk/>
      </pc:docMkLst>
      <pc:sldChg chg="modSp mod">
        <pc:chgData name="Elbert Dannenberg | AccountOne" userId="0de2a9a9-7132-4ba1-860b-fba66de33a23" providerId="ADAL" clId="{4EFFC38F-753B-4445-AB7C-1B21CAA4EC3A}" dt="2026-07-02T13:26:49.182" v="10" actId="20577"/>
        <pc:sldMkLst>
          <pc:docMk/>
          <pc:sldMk cId="0" sldId="257"/>
        </pc:sldMkLst>
        <pc:spChg chg="mod">
          <ac:chgData name="Elbert Dannenberg | AccountOne" userId="0de2a9a9-7132-4ba1-860b-fba66de33a23" providerId="ADAL" clId="{4EFFC38F-753B-4445-AB7C-1B21CAA4EC3A}" dt="2026-07-02T13:26:49.182" v="10" actId="20577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Elbert Dannenberg | AccountOne" userId="0de2a9a9-7132-4ba1-860b-fba66de33a23" providerId="ADAL" clId="{4EFFC38F-753B-4445-AB7C-1B21CAA4EC3A}" dt="2026-07-02T13:22:05.658" v="6" actId="20577"/>
        <pc:sldMkLst>
          <pc:docMk/>
          <pc:sldMk cId="0" sldId="264"/>
        </pc:sldMkLst>
        <pc:spChg chg="mod">
          <ac:chgData name="Elbert Dannenberg | AccountOne" userId="0de2a9a9-7132-4ba1-860b-fba66de33a23" providerId="ADAL" clId="{4EFFC38F-753B-4445-AB7C-1B21CAA4EC3A}" dt="2026-07-02T13:22:05.658" v="6" actId="20577"/>
          <ac:spMkLst>
            <pc:docMk/>
            <pc:sldMk cId="0" sldId="264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456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Welkom. Brug met de sessie van Ramon.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Toon de scanner app live. Benadruk: we hebben Visma Net niet aangepast.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Toon de tool. Stap 3+4 in de praktijk: simpel proces → geautomatiseerd.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Vraag het publiek: wie haalt uren nu nog handmatig op?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Probleem: demo-omgeving opzetten kost sales nu veel tijd.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DEMO. Opdracht in gewone taal → AI voert uit in AccountView via onze MCP.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DEMO. Boodschap: AI als universele interface op jouw ERP.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CTA. Laat mensen het e-mailadres opschrijven. Verwijs naar de lunch.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Bedank iedereen. Dit is de AccountOne pay-off. Blijf beschikbaar bij de lunch.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Brug met Ramon. Draai de vraag om: niet 'word ik vervangen?' maar 'hoe werk ik samen?'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CBS: grijze druk = 65-plussers als % van 20-64-jarigen. 1985: ~20% (~5 werkenden per gepensioneerde). 2025: 36% (&lt;3 werkenden). Richting 2050: 39-50%. De verhouding verslechtert structureel.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Brug naar de rest: AI is geen futuristisch speeltje — het is een antwoord op een reëel probleem dat nu al speelt.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Noem 1-2 concrete voorbeelden per type (geen bedrijfsnamen). Dit is normaal — maar je kunt het ook anders aanpakken.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Empathie. Erken FOMO. Sleutelzin: AI vergroot wat er al is. Rommelig proces + AI = snellere rommel. Brug naar framework.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Stap 3 is het meest onderschat. Vraag publiek: wie heeft stap 3 weleens overgeslagen? Steek zelf je hand 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Loop snel door 01-05 (API, geen MCP). Dan 06 en 07 — onze eigen MCP-koppelingen. Bouw de spanning 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AccountView demo. Typ een vraag → AI maakt inkooporder aan.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1005840"/>
            <a:ext cx="54864" cy="3200400"/>
          </a:xfrm>
          <a:prstGeom prst="rect">
            <a:avLst/>
          </a:prstGeom>
          <a:solidFill>
            <a:srgbClr val="1A56FF"/>
          </a:solidFill>
          <a:ln w="12700">
            <a:solidFill>
              <a:srgbClr val="1A56F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Text 1"/>
          <p:cNvSpPr/>
          <p:nvPr/>
        </p:nvSpPr>
        <p:spPr>
          <a:xfrm>
            <a:off x="749808" y="1005840"/>
            <a:ext cx="7772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AI bij AccountOne klanten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749808" y="2834640"/>
            <a:ext cx="6858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Hoe we AI vandaag al inzetten —</a:t>
            </a:r>
            <a:endParaRPr lang="en-US" sz="1800" dirty="0"/>
          </a:p>
          <a:p>
            <a:pPr marL="0" indent="0" algn="l">
              <a:buNone/>
            </a:pPr>
            <a:r>
              <a:rPr lang="en-US" sz="18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 wat jij nu kunt doen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49808" y="44348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Elbert Dannenberg  ·  AccountOne</a:t>
            </a:r>
            <a:endParaRPr lang="en-US" sz="1400" dirty="0"/>
          </a:p>
        </p:txBody>
      </p:sp>
      <p:pic>
        <p:nvPicPr>
          <p:cNvPr id="6" name="Image 0" descr="/sessions/charming-keen-cannon/mnt/.claude/skills/huisstijl/assets/AccountOne_Logo_BlauwWit_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92608"/>
            <a:ext cx="1188720" cy="329184"/>
          </a:xfrm>
          <a:prstGeom prst="roundRect">
            <a:avLst>
              <a:gd name="adj" fmla="val 16667"/>
            </a:avLst>
          </a:prstGeom>
          <a:solidFill>
            <a:srgbClr val="1240CC"/>
          </a:solidFill>
          <a:ln w="12700">
            <a:solidFill>
              <a:srgbClr val="1240C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Text 1"/>
          <p:cNvSpPr/>
          <p:nvPr/>
        </p:nvSpPr>
        <p:spPr>
          <a:xfrm>
            <a:off x="548640" y="29260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LIVE DEMO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874520" y="2743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240CC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02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804672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Scanner App in Visma Net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Eigen app gekoppeld via de Visma Net API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176272"/>
            <a:ext cx="8046720" cy="16459"/>
          </a:xfrm>
          <a:prstGeom prst="rect">
            <a:avLst/>
          </a:prstGeom>
          <a:solidFill>
            <a:srgbClr val="222222"/>
          </a:solidFill>
          <a:ln w="12700">
            <a:solidFill>
              <a:srgbClr val="222222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548640" y="2331720"/>
            <a:ext cx="80467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Eigen scanner applicatie verbonden met Visma Net via de API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Scan een product — data wordt automatisch verwerkt in Visma Net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Gebouwd naast het ERP, zonder aanpassingen in het systeem zelf</a:t>
            </a:r>
            <a:endParaRPr lang="en-US" sz="1400" dirty="0"/>
          </a:p>
        </p:txBody>
      </p:sp>
      <p:pic>
        <p:nvPicPr>
          <p:cNvPr id="9" name="Image 0" descr="/sessions/charming-keen-cannon/mnt/.claude/skills/huisstijl/assets/AccountOne_Logo_BlauwWit_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92608"/>
            <a:ext cx="1188720" cy="329184"/>
          </a:xfrm>
          <a:prstGeom prst="roundRect">
            <a:avLst>
              <a:gd name="adj" fmla="val 16667"/>
            </a:avLst>
          </a:prstGeom>
          <a:solidFill>
            <a:srgbClr val="1A56FF"/>
          </a:solidFill>
          <a:ln w="12700">
            <a:solidFill>
              <a:srgbClr val="1A56F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Text 1"/>
          <p:cNvSpPr/>
          <p:nvPr/>
        </p:nvSpPr>
        <p:spPr>
          <a:xfrm>
            <a:off x="548640" y="29260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LIVE DEMO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874520" y="2743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03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804672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Wachtwoord uitwissel tool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Veilig wachtwoorden delen — zonder e-mail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176272"/>
            <a:ext cx="8046720" cy="16459"/>
          </a:xfrm>
          <a:prstGeom prst="rect">
            <a:avLst/>
          </a:prstGeom>
          <a:solidFill>
            <a:srgbClr val="222222"/>
          </a:solidFill>
          <a:ln w="12700">
            <a:solidFill>
              <a:srgbClr val="222222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548640" y="2331720"/>
            <a:ext cx="80467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Wachtwoorden via e-mail sturen is onveilig — een veelvoorkomend probleem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Eenmalige beveiligde link — na gebruik automatisch verlopen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Klein probleem, kleine oplossing, grote impact voor de gebruiker</a:t>
            </a:r>
            <a:endParaRPr lang="en-US" sz="1400" dirty="0"/>
          </a:p>
        </p:txBody>
      </p:sp>
      <p:pic>
        <p:nvPicPr>
          <p:cNvPr id="9" name="Image 0" descr="/sessions/charming-keen-cannon/mnt/.claude/skills/huisstijl/assets/AccountOne_Logo_BlauwWit_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92608"/>
            <a:ext cx="1188720" cy="329184"/>
          </a:xfrm>
          <a:prstGeom prst="roundRect">
            <a:avLst>
              <a:gd name="adj" fmla="val 16667"/>
            </a:avLst>
          </a:prstGeom>
          <a:solidFill>
            <a:srgbClr val="1240CC"/>
          </a:solidFill>
          <a:ln w="12700">
            <a:solidFill>
              <a:srgbClr val="1240C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Text 1"/>
          <p:cNvSpPr/>
          <p:nvPr/>
        </p:nvSpPr>
        <p:spPr>
          <a:xfrm>
            <a:off x="548640" y="29260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LIVE DEMO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874520" y="2743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240CC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04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804672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Urendashboard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Live inzicht in uren en bezetting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176272"/>
            <a:ext cx="8046720" cy="16459"/>
          </a:xfrm>
          <a:prstGeom prst="rect">
            <a:avLst/>
          </a:prstGeom>
          <a:solidFill>
            <a:srgbClr val="222222"/>
          </a:solidFill>
          <a:ln w="12700">
            <a:solidFill>
              <a:srgbClr val="222222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548640" y="2331720"/>
            <a:ext cx="80467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Realtime overzicht van urenregistratie en bezetting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Data uit het systeem, direct bruikbaar als managementinformatie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Minder vragen aan de administratie — meer inzicht voor leidinggevenden</a:t>
            </a:r>
            <a:endParaRPr lang="en-US" sz="1400" dirty="0"/>
          </a:p>
        </p:txBody>
      </p:sp>
      <p:pic>
        <p:nvPicPr>
          <p:cNvPr id="9" name="Image 0" descr="/sessions/charming-keen-cannon/mnt/.claude/skills/huisstijl/assets/AccountOne_Logo_BlauwWit_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92608"/>
            <a:ext cx="1188720" cy="329184"/>
          </a:xfrm>
          <a:prstGeom prst="roundRect">
            <a:avLst>
              <a:gd name="adj" fmla="val 16667"/>
            </a:avLst>
          </a:prstGeom>
          <a:solidFill>
            <a:srgbClr val="1A56FF"/>
          </a:solidFill>
          <a:ln w="12700">
            <a:solidFill>
              <a:srgbClr val="1A56F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Text 1"/>
          <p:cNvSpPr/>
          <p:nvPr/>
        </p:nvSpPr>
        <p:spPr>
          <a:xfrm>
            <a:off x="548640" y="29260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LIVE DEMO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874520" y="2743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05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804672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Import tool voor demo data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Minder voorbereidingstijd, betere demo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176272"/>
            <a:ext cx="8046720" cy="16459"/>
          </a:xfrm>
          <a:prstGeom prst="rect">
            <a:avLst/>
          </a:prstGeom>
          <a:solidFill>
            <a:srgbClr val="222222"/>
          </a:solidFill>
          <a:ln w="12700">
            <a:solidFill>
              <a:srgbClr val="222222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548640" y="2331720"/>
            <a:ext cx="80467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Laad stamgegevens in met één klik: klanten, leveranciers en artikelen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Importeer direct een set in- en verkoopfacturen als realistische demo-inhoud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Sales besteedt minder tijd aan voorbereiding — en meer aan het gesprek</a:t>
            </a:r>
            <a:endParaRPr lang="en-US" sz="1400" dirty="0"/>
          </a:p>
        </p:txBody>
      </p:sp>
      <p:pic>
        <p:nvPicPr>
          <p:cNvPr id="9" name="Image 0" descr="/sessions/charming-keen-cannon/mnt/.claude/skills/huisstijl/assets/AccountOne_Logo_BlauwWit_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92608"/>
            <a:ext cx="1188720" cy="329184"/>
          </a:xfrm>
          <a:prstGeom prst="roundRect">
            <a:avLst>
              <a:gd name="adj" fmla="val 16667"/>
            </a:avLst>
          </a:prstGeom>
          <a:solidFill>
            <a:srgbClr val="1A56FF"/>
          </a:solidFill>
          <a:ln w="12700">
            <a:solidFill>
              <a:srgbClr val="1A56F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Text 1"/>
          <p:cNvSpPr/>
          <p:nvPr/>
        </p:nvSpPr>
        <p:spPr>
          <a:xfrm>
            <a:off x="548640" y="29260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LIVE DEMO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874520" y="2743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06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804672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Eigen MCP op AccountView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praat rechtstreeks met AccountView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176272"/>
            <a:ext cx="8046720" cy="16459"/>
          </a:xfrm>
          <a:prstGeom prst="rect">
            <a:avLst/>
          </a:prstGeom>
          <a:solidFill>
            <a:srgbClr val="222222"/>
          </a:solidFill>
          <a:ln w="12700">
            <a:solidFill>
              <a:srgbClr val="222222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548640" y="2331720"/>
            <a:ext cx="80467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Eigen MCP-server maakt AccountView-functionaliteit beschikbaar voor AI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Vraag in gewone taal — de AI roept de juiste actie aan in AccountView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Geen tussenlaag, geen handmatig klikken — de AI voert direct uit</a:t>
            </a:r>
            <a:endParaRPr lang="en-US" sz="1400" dirty="0"/>
          </a:p>
        </p:txBody>
      </p:sp>
      <p:pic>
        <p:nvPicPr>
          <p:cNvPr id="9" name="Image 0" descr="/sessions/charming-keen-cannon/mnt/.claude/skills/huisstijl/assets/AccountOne_Logo_BlauwWit_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92608"/>
            <a:ext cx="1188720" cy="329184"/>
          </a:xfrm>
          <a:prstGeom prst="roundRect">
            <a:avLst>
              <a:gd name="adj" fmla="val 16667"/>
            </a:avLst>
          </a:prstGeom>
          <a:solidFill>
            <a:srgbClr val="1240CC"/>
          </a:solidFill>
          <a:ln w="12700">
            <a:solidFill>
              <a:srgbClr val="1240C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Text 1"/>
          <p:cNvSpPr/>
          <p:nvPr/>
        </p:nvSpPr>
        <p:spPr>
          <a:xfrm>
            <a:off x="548640" y="29260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LIVE DEMO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874520" y="2743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240CC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07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804672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Eigen MCP op Visma Net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praat rechtstreeks met Visma Net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176272"/>
            <a:ext cx="8046720" cy="16459"/>
          </a:xfrm>
          <a:prstGeom prst="rect">
            <a:avLst/>
          </a:prstGeom>
          <a:solidFill>
            <a:srgbClr val="222222"/>
          </a:solidFill>
          <a:ln w="12700">
            <a:solidFill>
              <a:srgbClr val="222222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548640" y="2331720"/>
            <a:ext cx="80467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Eigen MCP-server bovenop Visma Net — zelfde principe, ander systeem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AI kan gegevens ophalen, verwerken en wegschrijven via gewone taal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Gebouwd naast het systeem — geen aanpassingen in Visma Net zelf nodig</a:t>
            </a:r>
            <a:endParaRPr lang="en-US" sz="1400" dirty="0"/>
          </a:p>
        </p:txBody>
      </p:sp>
      <p:pic>
        <p:nvPicPr>
          <p:cNvPr id="9" name="Image 0" descr="/sessions/charming-keen-cannon/mnt/.claude/skills/huisstijl/assets/AccountOne_Logo_BlauwWit_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AAN DE SLAG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Wat kun jij nu doen?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261872"/>
            <a:ext cx="5029200" cy="16459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1.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05840" y="1499616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Kies een proces dat je wekelijks veel tijd kost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02920" y="2231136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2.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05840" y="2286000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Schrijf het op — stap voor stap, zoals het echt gaat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3017520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3.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005840" y="3072384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Vereenvoudig het eerst handmatig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02920" y="3803904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4.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005840" y="3858768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Kom naar ons toe — we bouwen het samen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760720" y="457200"/>
            <a:ext cx="3291840" cy="4709160"/>
          </a:xfrm>
          <a:prstGeom prst="roundRect">
            <a:avLst>
              <a:gd name="adj" fmla="val 2778"/>
            </a:avLst>
          </a:prstGeom>
          <a:solidFill>
            <a:srgbClr val="0A0A0A"/>
          </a:solidFill>
          <a:ln w="25400">
            <a:solidFill>
              <a:srgbClr val="FF6B0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Text 12"/>
          <p:cNvSpPr/>
          <p:nvPr/>
        </p:nvSpPr>
        <p:spPr>
          <a:xfrm>
            <a:off x="5943600" y="685800"/>
            <a:ext cx="26517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Wil je dit</a:t>
            </a:r>
            <a:endParaRPr lang="en-US" sz="2600" dirty="0"/>
          </a:p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ook?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943600" y="1801368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AccountOne helpt je van idee naar werkende oplossing.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989320" y="2852928"/>
            <a:ext cx="2560320" cy="475488"/>
          </a:xfrm>
          <a:prstGeom prst="roundRect">
            <a:avLst>
              <a:gd name="adj" fmla="val 13462"/>
            </a:avLst>
          </a:prstGeom>
          <a:solidFill>
            <a:srgbClr val="1A56FF"/>
          </a:solidFill>
          <a:ln w="12700">
            <a:solidFill>
              <a:srgbClr val="1A56F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Text 15"/>
          <p:cNvSpPr/>
          <p:nvPr/>
        </p:nvSpPr>
        <p:spPr>
          <a:xfrm>
            <a:off x="5989320" y="2852928"/>
            <a:ext cx="2560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NEEM CONTACT OP →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943600" y="3493008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e.dannenberg@accountone.nl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943600" y="388620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accountone.nl</a:t>
            </a:r>
            <a:endParaRPr lang="en-US" sz="1200" dirty="0"/>
          </a:p>
        </p:txBody>
      </p:sp>
      <p:pic>
        <p:nvPicPr>
          <p:cNvPr id="20" name="Image 0" descr="/sessions/charming-keen-cannon/mnt/.claude/skills/huisstijl/assets/AccountOne_Logo_BlauwWit_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914400"/>
            <a:ext cx="54864" cy="3383280"/>
          </a:xfrm>
          <a:prstGeom prst="rect">
            <a:avLst/>
          </a:prstGeom>
          <a:solidFill>
            <a:srgbClr val="1A56FF"/>
          </a:solidFill>
          <a:ln w="12700">
            <a:solidFill>
              <a:srgbClr val="1A56F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Text 1"/>
          <p:cNvSpPr/>
          <p:nvPr/>
        </p:nvSpPr>
        <p:spPr>
          <a:xfrm>
            <a:off x="749808" y="914400"/>
            <a:ext cx="7772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Stop met schakelen.</a:t>
            </a:r>
            <a:endParaRPr lang="en-US" sz="4400" dirty="0"/>
          </a:p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Begin met sturen.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49808" y="301752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Vragen?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49808" y="4389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Elbert Dannenberg  ·  e.dannenberg@accountone.nl</a:t>
            </a:r>
            <a:endParaRPr lang="en-US" sz="1400" dirty="0"/>
          </a:p>
        </p:txBody>
      </p:sp>
      <p:pic>
        <p:nvPicPr>
          <p:cNvPr id="6" name="Image 0" descr="/sessions/charming-keen-cannon/mnt/.claude/skills/huisstijl/assets/AccountOne_Logo_BlauwWit_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5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OPENING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777240"/>
            <a:ext cx="82296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2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AI </a:t>
            </a:r>
            <a:r>
              <a:rPr lang="en-US" sz="7200" b="1" dirty="0" err="1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vervangt</a:t>
            </a:r>
            <a:endParaRPr lang="en-US" sz="7200" dirty="0"/>
          </a:p>
          <a:p>
            <a:pPr marL="0" indent="0" algn="l">
              <a:buNone/>
            </a:pPr>
            <a:r>
              <a:rPr lang="en-US" sz="72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je </a:t>
            </a:r>
            <a:r>
              <a:rPr lang="en-US" sz="7200" b="1" dirty="0" err="1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niet</a:t>
            </a:r>
            <a:r>
              <a:rPr lang="en-US" sz="72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.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594360" y="3794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C8D8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Je gaat samenwerken.</a:t>
            </a:r>
            <a:endParaRPr lang="en-US" sz="2200" dirty="0"/>
          </a:p>
          <a:p>
            <a:pPr marL="0" indent="0" algn="l">
              <a:buNone/>
            </a:pPr>
            <a:r>
              <a:rPr lang="en-US" sz="2200" dirty="0">
                <a:solidFill>
                  <a:srgbClr val="C8D8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Je versterkt elkaar.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CONTEXT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De arbeidsmarkt verandert structureel.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261872"/>
            <a:ext cx="8138160" cy="16459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Text 3"/>
          <p:cNvSpPr/>
          <p:nvPr/>
        </p:nvSpPr>
        <p:spPr>
          <a:xfrm>
            <a:off x="502920" y="141732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21%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2377440" y="15087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van Nederland is nu 65+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377440" y="203911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groeit naar 25% in 2040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02920" y="2468880"/>
            <a:ext cx="4114800" cy="16459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7"/>
          <p:cNvSpPr/>
          <p:nvPr/>
        </p:nvSpPr>
        <p:spPr>
          <a:xfrm>
            <a:off x="4754880" y="141732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36%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6629400" y="15087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grijze druk 2025 (CBS)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629400" y="203911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1985: 20% — richting 2050: tot 50%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754880" y="2468880"/>
            <a:ext cx="4114800" cy="16459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3" name="Text 11"/>
          <p:cNvSpPr/>
          <p:nvPr/>
        </p:nvSpPr>
        <p:spPr>
          <a:xfrm>
            <a:off x="502920" y="315468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50%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2377440" y="324612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vacatures moeilijk vervulbaar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2377440" y="377647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UWV 2025 — ICT, zorg, finance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02920" y="4206240"/>
            <a:ext cx="4114800" cy="16459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7" name="Text 15"/>
          <p:cNvSpPr/>
          <p:nvPr/>
        </p:nvSpPr>
        <p:spPr>
          <a:xfrm>
            <a:off x="4754880" y="315468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2030</a:t>
            </a:r>
            <a:endParaRPr lang="en-US" sz="4400" dirty="0"/>
          </a:p>
        </p:txBody>
      </p:sp>
      <p:sp>
        <p:nvSpPr>
          <p:cNvPr id="18" name="Text 16"/>
          <p:cNvSpPr/>
          <p:nvPr/>
        </p:nvSpPr>
        <p:spPr>
          <a:xfrm>
            <a:off x="6629400" y="324612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zwaarste periode begint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629400" y="377647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structureel minder arbeidsaanbod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754880" y="4206240"/>
            <a:ext cx="4114800" cy="16459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21" name="Image 0" descr="/sessions/charming-keen-cannon/mnt/.claude/skills/huisstijl/assets/AccountOne_Logo_BlauwZwart_RG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IMPACT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Wat betekent dit voor jouw bedrijf?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261872"/>
            <a:ext cx="8138160" cy="16459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234440" y="1463040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Processen vereenvoudigen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234440" y="1901952"/>
            <a:ext cx="7315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Want inwerken moet sneller — de ervaren kracht is er straks niet meer om het over te dragen.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254203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02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234440" y="2560320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Kennis vastleggen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234440" y="2999232"/>
            <a:ext cx="7315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Die ervaren medewerker gaat een keer weg. Zorg dat kennis blijft, ook als de persoon vertrekt.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363931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03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1234440" y="3657600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Automatiseren met AI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234440" y="4096512"/>
            <a:ext cx="7315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Niet als luxe, maar als noodzaak. Meer doen met minder mensen — dat is de nieuwe realiteit.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02920" y="4663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i="1" dirty="0">
                <a:solidFill>
                  <a:srgbClr val="1A56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Dit is precies wat AccountOne bij klanten bouwt.</a:t>
            </a:r>
            <a:endParaRPr lang="en-US" sz="1400" dirty="0"/>
          </a:p>
        </p:txBody>
      </p:sp>
      <p:pic>
        <p:nvPicPr>
          <p:cNvPr id="15" name="Image 0" descr="/sessions/charming-keen-cannon/mnt/.claude/skills/huisstijl/assets/AccountOne_Logo_BlauwZwart_RG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DE PRAKTIJK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Klanten gaan zelf aan de slag.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261872"/>
            <a:ext cx="8138160" cy="16459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457200" y="1417320"/>
            <a:ext cx="2560320" cy="502920"/>
          </a:xfrm>
          <a:prstGeom prst="roundRect">
            <a:avLst>
              <a:gd name="adj" fmla="val 10909"/>
            </a:avLst>
          </a:prstGeom>
          <a:solidFill>
            <a:srgbClr val="1A56FF"/>
          </a:solidFill>
          <a:ln w="12700">
            <a:solidFill>
              <a:srgbClr val="1A56F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4"/>
          <p:cNvSpPr/>
          <p:nvPr/>
        </p:nvSpPr>
        <p:spPr>
          <a:xfrm>
            <a:off x="594360" y="141732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?  Vastlopers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2029968"/>
            <a:ext cx="25603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Goed idee, goede energie — maar techniek, proces of prompt-kennis blokkeert. Ze komen er niet doorheen.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383280" y="1417320"/>
            <a:ext cx="2560320" cy="502920"/>
          </a:xfrm>
          <a:prstGeom prst="roundRect">
            <a:avLst>
              <a:gd name="adj" fmla="val 10909"/>
            </a:avLst>
          </a:prstGeom>
          <a:solidFill>
            <a:srgbClr val="1240CC"/>
          </a:solidFill>
          <a:ln w="12700">
            <a:solidFill>
              <a:srgbClr val="1240C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7"/>
          <p:cNvSpPr/>
          <p:nvPr/>
        </p:nvSpPr>
        <p:spPr>
          <a:xfrm>
            <a:off x="3520440" y="141732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!  Bouwers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383280" y="2029968"/>
            <a:ext cx="25603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Ze hebben iets gemaakt dat werkt. Maar: hoe schaal je dit? Wat als het mis gaat? Wie onderhoudt het?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309360" y="1417320"/>
            <a:ext cx="2560320" cy="502920"/>
          </a:xfrm>
          <a:prstGeom prst="roundRect">
            <a:avLst>
              <a:gd name="adj" fmla="val 10909"/>
            </a:avLst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6446520" y="141732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×  Brekers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309360" y="2029968"/>
            <a:ext cx="25603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Vol enthousiasme gestart — en iets kapot gemaakt. Data weg, koppeling stuk, automatisering op hol.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02920" y="46634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i="1" dirty="0">
                <a:solidFill>
                  <a:srgbClr val="888888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Welke herken jij?</a:t>
            </a:r>
            <a:endParaRPr lang="en-US" sz="1400" dirty="0"/>
          </a:p>
        </p:txBody>
      </p:sp>
      <p:pic>
        <p:nvPicPr>
          <p:cNvPr id="15" name="Image 0" descr="/sessions/charming-keen-cannon/mnt/.claude/skills/huisstijl/assets/AccountOne_Logo_BlauwZwart_RG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DE REALITEIT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85800"/>
            <a:ext cx="8229600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800" b="1" i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"Gaan we</a:t>
            </a:r>
            <a:endParaRPr lang="en-US" sz="5800" dirty="0"/>
          </a:p>
          <a:p>
            <a:pPr marL="0" indent="0" algn="l">
              <a:buNone/>
            </a:pPr>
            <a:r>
              <a:rPr lang="en-US" sz="5800" b="1" i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iets missen?"</a:t>
            </a:r>
            <a:endParaRPr lang="en-US" sz="5800" dirty="0"/>
          </a:p>
        </p:txBody>
      </p:sp>
      <p:sp>
        <p:nvSpPr>
          <p:cNvPr id="4" name="Shape 2"/>
          <p:cNvSpPr/>
          <p:nvPr/>
        </p:nvSpPr>
        <p:spPr>
          <a:xfrm>
            <a:off x="594360" y="3364992"/>
            <a:ext cx="7955280" cy="16459"/>
          </a:xfrm>
          <a:prstGeom prst="rect">
            <a:avLst/>
          </a:prstGeom>
          <a:solidFill>
            <a:srgbClr val="2A2A2A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Text 3"/>
          <p:cNvSpPr/>
          <p:nvPr/>
        </p:nvSpPr>
        <p:spPr>
          <a:xfrm>
            <a:off x="594360" y="3493008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Die angst is begrijpelijk. Maar haast maakt het erger.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94360" y="4096512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vergroot wat er al is — goed én slecht. Een rommelig proces maak je met AI niet beter, je maakt het sneller rommelig.</a:t>
            </a:r>
            <a:endParaRPr lang="en-US" sz="1500" dirty="0"/>
          </a:p>
        </p:txBody>
      </p:sp>
      <p:pic>
        <p:nvPicPr>
          <p:cNvPr id="7" name="Image 0" descr="/sessions/charming-keen-cannon/mnt/.claude/skills/huisstijl/assets/AccountOne_Logo_BlauwWit_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AANPAK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Jouw stappenplan.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261872"/>
            <a:ext cx="8138160" cy="16459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1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2423160" y="1481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214884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Analyseer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je proces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2907792"/>
            <a:ext cx="19202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Schrijf op wat je doet. Stap voor stap. Niet hoe het hoort — hoe het echt gaat.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651760" y="1417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2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4617720" y="1481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651760" y="214884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Vind je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tijdverspilling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651760" y="2907792"/>
            <a:ext cx="19202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Welke stap kost je elke week uren? Wees eerlijk. Dat is je target.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46320" y="1417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3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6812280" y="1481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8E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46320" y="214884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Optimaliseer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handmatig eerst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846320" y="2907792"/>
            <a:ext cx="19202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 het rommelig? Maak het eerst simpeler — zónder AI. Dan pas verder.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040880" y="14173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4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7040880" y="2148840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Automatiseer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met AI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040880" y="2907792"/>
            <a:ext cx="19202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 als het proces klopt, werkt automatisering ook echt.</a:t>
            </a:r>
            <a:endParaRPr lang="en-US" sz="1300" dirty="0"/>
          </a:p>
        </p:txBody>
      </p:sp>
      <p:pic>
        <p:nvPicPr>
          <p:cNvPr id="20" name="Image 0" descr="/sessions/charming-keen-cannon/mnt/.claude/skills/huisstijl/assets/AccountOne_Logo_BlauwZwart_RG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DEMO'S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Wat bouwen wij?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02920" y="111556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Zeven tools — twee gaan we zo live zien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02920" y="1463040"/>
            <a:ext cx="8138160" cy="16459"/>
          </a:xfrm>
          <a:prstGeom prst="rect">
            <a:avLst/>
          </a:prstGeom>
          <a:solidFill>
            <a:srgbClr val="E8E8E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411480" y="1600200"/>
            <a:ext cx="1572768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5"/>
          <p:cNvSpPr/>
          <p:nvPr/>
        </p:nvSpPr>
        <p:spPr>
          <a:xfrm>
            <a:off x="502920" y="1664208"/>
            <a:ext cx="1389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502920" y="2194560"/>
            <a:ext cx="13898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AccountView inkoop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2596896"/>
            <a:ext cx="13898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via API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084832" y="1600200"/>
            <a:ext cx="1572768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1" name="Text 9"/>
          <p:cNvSpPr/>
          <p:nvPr/>
        </p:nvSpPr>
        <p:spPr>
          <a:xfrm>
            <a:off x="2176272" y="1664208"/>
            <a:ext cx="1389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2176272" y="2194560"/>
            <a:ext cx="13898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Scanner App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176272" y="2596896"/>
            <a:ext cx="13898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Visma Net API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758184" y="1600200"/>
            <a:ext cx="1572768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3849624" y="1664208"/>
            <a:ext cx="1389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03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3849624" y="2194560"/>
            <a:ext cx="13898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Wachtwoord uitwissel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849624" y="2596896"/>
            <a:ext cx="13898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Veilig delen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431536" y="1600200"/>
            <a:ext cx="1572768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17"/>
          <p:cNvSpPr/>
          <p:nvPr/>
        </p:nvSpPr>
        <p:spPr>
          <a:xfrm>
            <a:off x="5522976" y="1664208"/>
            <a:ext cx="1389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04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5522976" y="2194560"/>
            <a:ext cx="13898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Urendashboard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22976" y="2596896"/>
            <a:ext cx="13898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Live inzicht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7104888" y="1600200"/>
            <a:ext cx="1572768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3" name="Text 21"/>
          <p:cNvSpPr/>
          <p:nvPr/>
        </p:nvSpPr>
        <p:spPr>
          <a:xfrm>
            <a:off x="7196328" y="1664208"/>
            <a:ext cx="13898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05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7196328" y="2194560"/>
            <a:ext cx="13898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A0A0A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Import tool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196328" y="2596896"/>
            <a:ext cx="13898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Demo data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3127248"/>
            <a:ext cx="3886200" cy="1645920"/>
          </a:xfrm>
          <a:prstGeom prst="roundRect">
            <a:avLst>
              <a:gd name="adj" fmla="val 3889"/>
            </a:avLst>
          </a:prstGeom>
          <a:solidFill>
            <a:srgbClr val="1A56FF"/>
          </a:solidFill>
          <a:ln w="12700">
            <a:solidFill>
              <a:srgbClr val="1A56F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7" name="Shape 25"/>
          <p:cNvSpPr/>
          <p:nvPr/>
        </p:nvSpPr>
        <p:spPr>
          <a:xfrm>
            <a:off x="576072" y="3246120"/>
            <a:ext cx="1143000" cy="292608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8" name="Text 26"/>
          <p:cNvSpPr/>
          <p:nvPr/>
        </p:nvSpPr>
        <p:spPr>
          <a:xfrm>
            <a:off x="576072" y="3246120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LIVE DEMO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828800" y="3236976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8D8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06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76072" y="3630168"/>
            <a:ext cx="3611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Eigen MCP op AccountView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576072" y="4133088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C8D8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praat rechtstreeks met AccountView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754880" y="3127248"/>
            <a:ext cx="3886200" cy="1645920"/>
          </a:xfrm>
          <a:prstGeom prst="roundRect">
            <a:avLst>
              <a:gd name="adj" fmla="val 3889"/>
            </a:avLst>
          </a:prstGeom>
          <a:solidFill>
            <a:srgbClr val="1240CC"/>
          </a:solidFill>
          <a:ln w="12700">
            <a:solidFill>
              <a:srgbClr val="1240C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3" name="Shape 31"/>
          <p:cNvSpPr/>
          <p:nvPr/>
        </p:nvSpPr>
        <p:spPr>
          <a:xfrm>
            <a:off x="4919472" y="3246120"/>
            <a:ext cx="1143000" cy="292608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4" name="Text 32"/>
          <p:cNvSpPr/>
          <p:nvPr/>
        </p:nvSpPr>
        <p:spPr>
          <a:xfrm>
            <a:off x="4919472" y="3246120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240CC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LIVE DEMO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172200" y="3236976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8D8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07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4919472" y="3630168"/>
            <a:ext cx="3611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Eigen MCP op Visma Net</a:t>
            </a:r>
            <a:endParaRPr lang="en-US" sz="1700" dirty="0"/>
          </a:p>
        </p:txBody>
      </p:sp>
      <p:sp>
        <p:nvSpPr>
          <p:cNvPr id="37" name="Text 35"/>
          <p:cNvSpPr/>
          <p:nvPr/>
        </p:nvSpPr>
        <p:spPr>
          <a:xfrm>
            <a:off x="4919472" y="4133088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C8D8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praat rechtstreeks met Visma Net</a:t>
            </a:r>
            <a:endParaRPr lang="en-US" sz="1300" dirty="0"/>
          </a:p>
        </p:txBody>
      </p:sp>
      <p:pic>
        <p:nvPicPr>
          <p:cNvPr id="38" name="Image 0" descr="/sessions/charming-keen-cannon/mnt/.claude/skills/huisstijl/assets/AccountOne_Logo_BlauwZwart_RG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92608"/>
            <a:ext cx="1188720" cy="329184"/>
          </a:xfrm>
          <a:prstGeom prst="roundRect">
            <a:avLst>
              <a:gd name="adj" fmla="val 16667"/>
            </a:avLst>
          </a:prstGeom>
          <a:solidFill>
            <a:srgbClr val="1A56FF"/>
          </a:solidFill>
          <a:ln w="12700">
            <a:solidFill>
              <a:srgbClr val="1A56F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Text 1"/>
          <p:cNvSpPr/>
          <p:nvPr/>
        </p:nvSpPr>
        <p:spPr>
          <a:xfrm>
            <a:off x="548640" y="29260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LIVE DEMO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874520" y="2743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56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804672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Duplet" pitchFamily="34" charset="0"/>
                <a:ea typeface="Duplet" pitchFamily="34" charset="-122"/>
                <a:cs typeface="Duplet" pitchFamily="34" charset="-120"/>
              </a:rPr>
              <a:t>Inkoopscherm in AccountView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API koppeling — AI </a:t>
            </a:r>
            <a:r>
              <a:rPr lang="en-US" sz="1500" i="1" dirty="0" err="1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als</a:t>
            </a:r>
            <a:r>
              <a:rPr lang="en-US" sz="1500" i="1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interface 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176272"/>
            <a:ext cx="8046720" cy="16459"/>
          </a:xfrm>
          <a:prstGeom prst="rect">
            <a:avLst/>
          </a:prstGeom>
          <a:solidFill>
            <a:srgbClr val="222222"/>
          </a:solidFill>
          <a:ln w="12700">
            <a:solidFill>
              <a:srgbClr val="222222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6"/>
          <p:cNvSpPr/>
          <p:nvPr/>
        </p:nvSpPr>
        <p:spPr>
          <a:xfrm>
            <a:off x="548640" y="2331720"/>
            <a:ext cx="80467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Directe koppeling tussen AI-assistent en AccountView via de API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Inkooporders aanmaken en opvragen met gewone taal</a:t>
            </a:r>
            <a:endParaRPr lang="en-US" sz="1400" dirty="0"/>
          </a:p>
          <a:p>
            <a:pPr marL="0" indent="0" algn="l">
              <a:spcAft>
                <a:spcPts val="600"/>
              </a:spcAft>
              <a:buNone/>
            </a:pPr>
            <a:r>
              <a:rPr lang="en-US" sz="1400" dirty="0">
                <a:solidFill>
                  <a:srgbClr val="BB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 Geen handmatig klikken meer — de AI voert de actie uit</a:t>
            </a:r>
            <a:endParaRPr lang="en-US" sz="1400" dirty="0"/>
          </a:p>
        </p:txBody>
      </p:sp>
      <p:pic>
        <p:nvPicPr>
          <p:cNvPr id="9" name="Image 0" descr="/sessions/charming-keen-cannon/mnt/.claude/skills/huisstijl/assets/AccountOne_Logo_BlauwWit_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4636008"/>
            <a:ext cx="2587752" cy="4023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F156BB130CF94E96041BCE0871CA33" ma:contentTypeVersion="18" ma:contentTypeDescription="Een nieuw document maken." ma:contentTypeScope="" ma:versionID="39f13b0ad228046359818f1506b697b3">
  <xsd:schema xmlns:xsd="http://www.w3.org/2001/XMLSchema" xmlns:xs="http://www.w3.org/2001/XMLSchema" xmlns:p="http://schemas.microsoft.com/office/2006/metadata/properties" xmlns:ns2="3b951829-88be-4df3-a3db-2b04e491b6a8" xmlns:ns3="609656e2-7065-44cb-8d74-930592695089" targetNamespace="http://schemas.microsoft.com/office/2006/metadata/properties" ma:root="true" ma:fieldsID="e6fcba05ea39f7a56d788b23fb5f3a30" ns2:_="" ns3:_="">
    <xsd:import namespace="3b951829-88be-4df3-a3db-2b04e491b6a8"/>
    <xsd:import namespace="609656e2-7065-44cb-8d74-9305926950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951829-88be-4df3-a3db-2b04e491b6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e206cf6-d2c5-4e81-904d-c925d7f7af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656e2-7065-44cb-8d74-93059269508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64e1692-5eed-4a1b-8500-6301e6bb92be}" ma:internalName="TaxCatchAll" ma:showField="CatchAllData" ma:web="609656e2-7065-44cb-8d74-9305926950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9656e2-7065-44cb-8d74-930592695089" xsi:nil="true"/>
    <lcf76f155ced4ddcb4097134ff3c332f xmlns="3b951829-88be-4df3-a3db-2b04e491b6a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7B5F16A-D610-4448-846F-D70429006448}"/>
</file>

<file path=customXml/itemProps2.xml><?xml version="1.0" encoding="utf-8"?>
<ds:datastoreItem xmlns:ds="http://schemas.openxmlformats.org/officeDocument/2006/customXml" ds:itemID="{8F2506C7-D299-4C8C-8072-DC9217DF7664}"/>
</file>

<file path=customXml/itemProps3.xml><?xml version="1.0" encoding="utf-8"?>
<ds:datastoreItem xmlns:ds="http://schemas.openxmlformats.org/officeDocument/2006/customXml" ds:itemID="{800FE680-024A-48ED-B688-3E36737FF4CD}"/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1209</Words>
  <Application>Microsoft Office PowerPoint</Application>
  <PresentationFormat>Diavoorstelling (16:9)</PresentationFormat>
  <Paragraphs>199</Paragraphs>
  <Slides>17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1" baseType="lpstr">
      <vt:lpstr>Arial</vt:lpstr>
      <vt:lpstr>Duplet</vt:lpstr>
      <vt:lpstr>Inter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bij AccountOne klanten</dc:title>
  <dc:subject>PptxGenJS Presentation</dc:subject>
  <dc:creator>PptxGenJS</dc:creator>
  <cp:lastModifiedBy>Elbert Dannenberg | AccountOne</cp:lastModifiedBy>
  <cp:revision>1</cp:revision>
  <dcterms:created xsi:type="dcterms:W3CDTF">2026-06-29T17:09:12Z</dcterms:created>
  <dcterms:modified xsi:type="dcterms:W3CDTF">2026-07-02T13:26:54Z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0x010100DAF156BB130CF94E96041BCE0871CA33</vt:lpwstr>
  </property>
</Properties>
</file>