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4"/>
  </p:sldMasterIdLst>
  <p:notesMasterIdLst>
    <p:notesMasterId r:id="rId18"/>
  </p:notesMasterIdLst>
  <p:sldIdLst>
    <p:sldId id="256" r:id="rId5"/>
    <p:sldId id="289" r:id="rId6"/>
    <p:sldId id="290" r:id="rId7"/>
    <p:sldId id="291" r:id="rId8"/>
    <p:sldId id="292" r:id="rId9"/>
    <p:sldId id="293" r:id="rId10"/>
    <p:sldId id="294" r:id="rId11"/>
    <p:sldId id="295" r:id="rId12"/>
    <p:sldId id="296" r:id="rId13"/>
    <p:sldId id="297" r:id="rId14"/>
    <p:sldId id="298" r:id="rId15"/>
    <p:sldId id="299" r:id="rId16"/>
    <p:sldId id="300" r:id="rId17"/>
  </p:sldIdLst>
  <p:sldSz cx="9144000" cy="5143500" type="screen16x9"/>
  <p:notesSz cx="51435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5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Wolterink | AccountOne" userId="61b2c885-6a35-4acb-ae5b-60a70feda511" providerId="ADAL" clId="{3B3F1630-1922-4402-AA45-CF806235E9C6}"/>
    <pc:docChg chg="delSld">
      <pc:chgData name="Albert Wolterink | AccountOne" userId="61b2c885-6a35-4acb-ae5b-60a70feda511" providerId="ADAL" clId="{3B3F1630-1922-4402-AA45-CF806235E9C6}" dt="2026-07-06T15:27:21.958" v="1" actId="47"/>
      <pc:docMkLst>
        <pc:docMk/>
      </pc:docMkLst>
      <pc:sldChg chg="del">
        <pc:chgData name="Albert Wolterink | AccountOne" userId="61b2c885-6a35-4acb-ae5b-60a70feda511" providerId="ADAL" clId="{3B3F1630-1922-4402-AA45-CF806235E9C6}" dt="2026-07-06T15:27:18.991" v="0" actId="47"/>
        <pc:sldMkLst>
          <pc:docMk/>
          <pc:sldMk cId="0" sldId="257"/>
        </pc:sldMkLst>
      </pc:sldChg>
      <pc:sldChg chg="del">
        <pc:chgData name="Albert Wolterink | AccountOne" userId="61b2c885-6a35-4acb-ae5b-60a70feda511" providerId="ADAL" clId="{3B3F1630-1922-4402-AA45-CF806235E9C6}" dt="2026-07-06T15:27:18.991" v="0" actId="47"/>
        <pc:sldMkLst>
          <pc:docMk/>
          <pc:sldMk cId="0" sldId="258"/>
        </pc:sldMkLst>
      </pc:sldChg>
      <pc:sldChg chg="del">
        <pc:chgData name="Albert Wolterink | AccountOne" userId="61b2c885-6a35-4acb-ae5b-60a70feda511" providerId="ADAL" clId="{3B3F1630-1922-4402-AA45-CF806235E9C6}" dt="2026-07-06T15:27:18.991" v="0" actId="47"/>
        <pc:sldMkLst>
          <pc:docMk/>
          <pc:sldMk cId="0" sldId="259"/>
        </pc:sldMkLst>
      </pc:sldChg>
      <pc:sldChg chg="del">
        <pc:chgData name="Albert Wolterink | AccountOne" userId="61b2c885-6a35-4acb-ae5b-60a70feda511" providerId="ADAL" clId="{3B3F1630-1922-4402-AA45-CF806235E9C6}" dt="2026-07-06T15:27:18.991" v="0" actId="47"/>
        <pc:sldMkLst>
          <pc:docMk/>
          <pc:sldMk cId="0" sldId="260"/>
        </pc:sldMkLst>
      </pc:sldChg>
      <pc:sldChg chg="del">
        <pc:chgData name="Albert Wolterink | AccountOne" userId="61b2c885-6a35-4acb-ae5b-60a70feda511" providerId="ADAL" clId="{3B3F1630-1922-4402-AA45-CF806235E9C6}" dt="2026-07-06T15:27:18.991" v="0" actId="47"/>
        <pc:sldMkLst>
          <pc:docMk/>
          <pc:sldMk cId="0" sldId="261"/>
        </pc:sldMkLst>
      </pc:sldChg>
      <pc:sldChg chg="del">
        <pc:chgData name="Albert Wolterink | AccountOne" userId="61b2c885-6a35-4acb-ae5b-60a70feda511" providerId="ADAL" clId="{3B3F1630-1922-4402-AA45-CF806235E9C6}" dt="2026-07-06T15:27:18.991" v="0" actId="47"/>
        <pc:sldMkLst>
          <pc:docMk/>
          <pc:sldMk cId="0" sldId="262"/>
        </pc:sldMkLst>
      </pc:sldChg>
      <pc:sldChg chg="del">
        <pc:chgData name="Albert Wolterink | AccountOne" userId="61b2c885-6a35-4acb-ae5b-60a70feda511" providerId="ADAL" clId="{3B3F1630-1922-4402-AA45-CF806235E9C6}" dt="2026-07-06T15:27:18.991" v="0" actId="47"/>
        <pc:sldMkLst>
          <pc:docMk/>
          <pc:sldMk cId="0" sldId="263"/>
        </pc:sldMkLst>
      </pc:sldChg>
      <pc:sldChg chg="del">
        <pc:chgData name="Albert Wolterink | AccountOne" userId="61b2c885-6a35-4acb-ae5b-60a70feda511" providerId="ADAL" clId="{3B3F1630-1922-4402-AA45-CF806235E9C6}" dt="2026-07-06T15:27:18.991" v="0" actId="47"/>
        <pc:sldMkLst>
          <pc:docMk/>
          <pc:sldMk cId="0" sldId="264"/>
        </pc:sldMkLst>
      </pc:sldChg>
      <pc:sldChg chg="del">
        <pc:chgData name="Albert Wolterink | AccountOne" userId="61b2c885-6a35-4acb-ae5b-60a70feda511" providerId="ADAL" clId="{3B3F1630-1922-4402-AA45-CF806235E9C6}" dt="2026-07-06T15:27:18.991" v="0" actId="47"/>
        <pc:sldMkLst>
          <pc:docMk/>
          <pc:sldMk cId="0" sldId="265"/>
        </pc:sldMkLst>
      </pc:sldChg>
      <pc:sldChg chg="del">
        <pc:chgData name="Albert Wolterink | AccountOne" userId="61b2c885-6a35-4acb-ae5b-60a70feda511" providerId="ADAL" clId="{3B3F1630-1922-4402-AA45-CF806235E9C6}" dt="2026-07-06T15:27:18.991" v="0" actId="47"/>
        <pc:sldMkLst>
          <pc:docMk/>
          <pc:sldMk cId="0" sldId="266"/>
        </pc:sldMkLst>
      </pc:sldChg>
      <pc:sldChg chg="del">
        <pc:chgData name="Albert Wolterink | AccountOne" userId="61b2c885-6a35-4acb-ae5b-60a70feda511" providerId="ADAL" clId="{3B3F1630-1922-4402-AA45-CF806235E9C6}" dt="2026-07-06T15:27:18.991" v="0" actId="47"/>
        <pc:sldMkLst>
          <pc:docMk/>
          <pc:sldMk cId="0" sldId="267"/>
        </pc:sldMkLst>
      </pc:sldChg>
      <pc:sldChg chg="del">
        <pc:chgData name="Albert Wolterink | AccountOne" userId="61b2c885-6a35-4acb-ae5b-60a70feda511" providerId="ADAL" clId="{3B3F1630-1922-4402-AA45-CF806235E9C6}" dt="2026-07-06T15:27:18.991" v="0" actId="47"/>
        <pc:sldMkLst>
          <pc:docMk/>
          <pc:sldMk cId="0" sldId="268"/>
        </pc:sldMkLst>
      </pc:sldChg>
      <pc:sldChg chg="del">
        <pc:chgData name="Albert Wolterink | AccountOne" userId="61b2c885-6a35-4acb-ae5b-60a70feda511" providerId="ADAL" clId="{3B3F1630-1922-4402-AA45-CF806235E9C6}" dt="2026-07-06T15:27:18.991" v="0" actId="47"/>
        <pc:sldMkLst>
          <pc:docMk/>
          <pc:sldMk cId="0" sldId="269"/>
        </pc:sldMkLst>
      </pc:sldChg>
      <pc:sldChg chg="del">
        <pc:chgData name="Albert Wolterink | AccountOne" userId="61b2c885-6a35-4acb-ae5b-60a70feda511" providerId="ADAL" clId="{3B3F1630-1922-4402-AA45-CF806235E9C6}" dt="2026-07-06T15:27:18.991" v="0" actId="47"/>
        <pc:sldMkLst>
          <pc:docMk/>
          <pc:sldMk cId="0" sldId="270"/>
        </pc:sldMkLst>
      </pc:sldChg>
      <pc:sldChg chg="del">
        <pc:chgData name="Albert Wolterink | AccountOne" userId="61b2c885-6a35-4acb-ae5b-60a70feda511" providerId="ADAL" clId="{3B3F1630-1922-4402-AA45-CF806235E9C6}" dt="2026-07-06T15:27:18.991" v="0" actId="47"/>
        <pc:sldMkLst>
          <pc:docMk/>
          <pc:sldMk cId="0" sldId="271"/>
        </pc:sldMkLst>
      </pc:sldChg>
      <pc:sldChg chg="del">
        <pc:chgData name="Albert Wolterink | AccountOne" userId="61b2c885-6a35-4acb-ae5b-60a70feda511" providerId="ADAL" clId="{3B3F1630-1922-4402-AA45-CF806235E9C6}" dt="2026-07-06T15:27:18.991" v="0" actId="47"/>
        <pc:sldMkLst>
          <pc:docMk/>
          <pc:sldMk cId="0" sldId="272"/>
        </pc:sldMkLst>
      </pc:sldChg>
      <pc:sldChg chg="del">
        <pc:chgData name="Albert Wolterink | AccountOne" userId="61b2c885-6a35-4acb-ae5b-60a70feda511" providerId="ADAL" clId="{3B3F1630-1922-4402-AA45-CF806235E9C6}" dt="2026-07-06T15:27:18.991" v="0" actId="47"/>
        <pc:sldMkLst>
          <pc:docMk/>
          <pc:sldMk cId="0" sldId="273"/>
        </pc:sldMkLst>
      </pc:sldChg>
      <pc:sldChg chg="del">
        <pc:chgData name="Albert Wolterink | AccountOne" userId="61b2c885-6a35-4acb-ae5b-60a70feda511" providerId="ADAL" clId="{3B3F1630-1922-4402-AA45-CF806235E9C6}" dt="2026-07-06T15:27:18.991" v="0" actId="47"/>
        <pc:sldMkLst>
          <pc:docMk/>
          <pc:sldMk cId="0" sldId="274"/>
        </pc:sldMkLst>
      </pc:sldChg>
      <pc:sldChg chg="del">
        <pc:chgData name="Albert Wolterink | AccountOne" userId="61b2c885-6a35-4acb-ae5b-60a70feda511" providerId="ADAL" clId="{3B3F1630-1922-4402-AA45-CF806235E9C6}" dt="2026-07-06T15:27:18.991" v="0" actId="47"/>
        <pc:sldMkLst>
          <pc:docMk/>
          <pc:sldMk cId="0" sldId="275"/>
        </pc:sldMkLst>
      </pc:sldChg>
      <pc:sldChg chg="del">
        <pc:chgData name="Albert Wolterink | AccountOne" userId="61b2c885-6a35-4acb-ae5b-60a70feda511" providerId="ADAL" clId="{3B3F1630-1922-4402-AA45-CF806235E9C6}" dt="2026-07-06T15:27:18.991" v="0" actId="47"/>
        <pc:sldMkLst>
          <pc:docMk/>
          <pc:sldMk cId="0" sldId="276"/>
        </pc:sldMkLst>
      </pc:sldChg>
      <pc:sldChg chg="del">
        <pc:chgData name="Albert Wolterink | AccountOne" userId="61b2c885-6a35-4acb-ae5b-60a70feda511" providerId="ADAL" clId="{3B3F1630-1922-4402-AA45-CF806235E9C6}" dt="2026-07-06T15:27:18.991" v="0" actId="47"/>
        <pc:sldMkLst>
          <pc:docMk/>
          <pc:sldMk cId="0" sldId="277"/>
        </pc:sldMkLst>
      </pc:sldChg>
      <pc:sldChg chg="del">
        <pc:chgData name="Albert Wolterink | AccountOne" userId="61b2c885-6a35-4acb-ae5b-60a70feda511" providerId="ADAL" clId="{3B3F1630-1922-4402-AA45-CF806235E9C6}" dt="2026-07-06T15:27:18.991" v="0" actId="47"/>
        <pc:sldMkLst>
          <pc:docMk/>
          <pc:sldMk cId="0" sldId="278"/>
        </pc:sldMkLst>
      </pc:sldChg>
      <pc:sldChg chg="del">
        <pc:chgData name="Albert Wolterink | AccountOne" userId="61b2c885-6a35-4acb-ae5b-60a70feda511" providerId="ADAL" clId="{3B3F1630-1922-4402-AA45-CF806235E9C6}" dt="2026-07-06T15:27:18.991" v="0" actId="47"/>
        <pc:sldMkLst>
          <pc:docMk/>
          <pc:sldMk cId="0" sldId="279"/>
        </pc:sldMkLst>
      </pc:sldChg>
      <pc:sldChg chg="del">
        <pc:chgData name="Albert Wolterink | AccountOne" userId="61b2c885-6a35-4acb-ae5b-60a70feda511" providerId="ADAL" clId="{3B3F1630-1922-4402-AA45-CF806235E9C6}" dt="2026-07-06T15:27:18.991" v="0" actId="47"/>
        <pc:sldMkLst>
          <pc:docMk/>
          <pc:sldMk cId="0" sldId="280"/>
        </pc:sldMkLst>
      </pc:sldChg>
      <pc:sldChg chg="del">
        <pc:chgData name="Albert Wolterink | AccountOne" userId="61b2c885-6a35-4acb-ae5b-60a70feda511" providerId="ADAL" clId="{3B3F1630-1922-4402-AA45-CF806235E9C6}" dt="2026-07-06T15:27:18.991" v="0" actId="47"/>
        <pc:sldMkLst>
          <pc:docMk/>
          <pc:sldMk cId="0" sldId="281"/>
        </pc:sldMkLst>
      </pc:sldChg>
      <pc:sldChg chg="del">
        <pc:chgData name="Albert Wolterink | AccountOne" userId="61b2c885-6a35-4acb-ae5b-60a70feda511" providerId="ADAL" clId="{3B3F1630-1922-4402-AA45-CF806235E9C6}" dt="2026-07-06T15:27:18.991" v="0" actId="47"/>
        <pc:sldMkLst>
          <pc:docMk/>
          <pc:sldMk cId="0" sldId="282"/>
        </pc:sldMkLst>
      </pc:sldChg>
      <pc:sldChg chg="del">
        <pc:chgData name="Albert Wolterink | AccountOne" userId="61b2c885-6a35-4acb-ae5b-60a70feda511" providerId="ADAL" clId="{3B3F1630-1922-4402-AA45-CF806235E9C6}" dt="2026-07-06T15:27:18.991" v="0" actId="47"/>
        <pc:sldMkLst>
          <pc:docMk/>
          <pc:sldMk cId="0" sldId="283"/>
        </pc:sldMkLst>
      </pc:sldChg>
      <pc:sldChg chg="del">
        <pc:chgData name="Albert Wolterink | AccountOne" userId="61b2c885-6a35-4acb-ae5b-60a70feda511" providerId="ADAL" clId="{3B3F1630-1922-4402-AA45-CF806235E9C6}" dt="2026-07-06T15:27:18.991" v="0" actId="47"/>
        <pc:sldMkLst>
          <pc:docMk/>
          <pc:sldMk cId="0" sldId="284"/>
        </pc:sldMkLst>
      </pc:sldChg>
      <pc:sldChg chg="del">
        <pc:chgData name="Albert Wolterink | AccountOne" userId="61b2c885-6a35-4acb-ae5b-60a70feda511" providerId="ADAL" clId="{3B3F1630-1922-4402-AA45-CF806235E9C6}" dt="2026-07-06T15:27:18.991" v="0" actId="47"/>
        <pc:sldMkLst>
          <pc:docMk/>
          <pc:sldMk cId="0" sldId="285"/>
        </pc:sldMkLst>
      </pc:sldChg>
      <pc:sldChg chg="del">
        <pc:chgData name="Albert Wolterink | AccountOne" userId="61b2c885-6a35-4acb-ae5b-60a70feda511" providerId="ADAL" clId="{3B3F1630-1922-4402-AA45-CF806235E9C6}" dt="2026-07-06T15:27:18.991" v="0" actId="47"/>
        <pc:sldMkLst>
          <pc:docMk/>
          <pc:sldMk cId="0" sldId="286"/>
        </pc:sldMkLst>
      </pc:sldChg>
      <pc:sldChg chg="del">
        <pc:chgData name="Albert Wolterink | AccountOne" userId="61b2c885-6a35-4acb-ae5b-60a70feda511" providerId="ADAL" clId="{3B3F1630-1922-4402-AA45-CF806235E9C6}" dt="2026-07-06T15:27:18.991" v="0" actId="47"/>
        <pc:sldMkLst>
          <pc:docMk/>
          <pc:sldMk cId="0" sldId="287"/>
        </pc:sldMkLst>
      </pc:sldChg>
      <pc:sldChg chg="del">
        <pc:chgData name="Albert Wolterink | AccountOne" userId="61b2c885-6a35-4acb-ae5b-60a70feda511" providerId="ADAL" clId="{3B3F1630-1922-4402-AA45-CF806235E9C6}" dt="2026-07-06T15:27:21.958" v="1" actId="47"/>
        <pc:sldMkLst>
          <pc:docMk/>
          <pc:sldMk cId="0" sldId="2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Welkom. Vandaag: hoe werkt AI nou echt, en wat doet Visma er voor jou mee. Geen voorkennis nodig.</a:t>
            </a: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Toekomstvisie: straks praat je onderweg met je virtuele AccountView-assistent — taken laten uitvoeren, cijfers bespreken en advies krijgen om administratie en bedrijfsproces te optimaliseren. Houd het als wenkend perspectief, geen belofte.</a:t>
            </a:r>
            <a:endParaRPr/>
          </a:p>
        </p:txBody>
      </p:sp>
      <p:sp>
        <p:nvSpPr>
          <p:cNvPr id="763" name="Google Shape;763;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409915c340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3" name="Google Shape;773;g409915c340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Toekomstvisie: straks praat je onderweg met je virtuele AccountView-assistent — taken laten uitvoeren, cijfers bespreken en advies krijgen om administratie en bedrijfsproces te optimaliseren. Houd het als wenkend perspectief, geen belofte.</a:t>
            </a:r>
            <a:endParaRPr/>
          </a:p>
        </p:txBody>
      </p:sp>
      <p:sp>
        <p:nvSpPr>
          <p:cNvPr id="774" name="Google Shape;774;g409915c340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Afsluiter: kijk samen met ons én AccountOne naar jullie eigen AI-uitdagingen — en laat je verrassen.</a:t>
            </a:r>
            <a:endParaRPr/>
          </a:p>
        </p:txBody>
      </p:sp>
      <p:sp>
        <p:nvSpPr>
          <p:cNvPr id="784" name="Google Shape;78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2" name="Google Shape;79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Bonus (alleen als er tijd is): laat de zaal het live proberen. Pak je AI-tool, spreek (voice/spraakmodus) in waar je tegenaan loopt in bv. marketing, en geef de concrete opdracht voor een lanceringsplan. Startprompt staat op de slide. Reflectie: landelijk/breder zaken → denk aan online vindbaarheid én vindbaarheid in LLM's. Afsluiten met: AccountOne helpt hierbij.</a:t>
            </a:r>
            <a:endParaRPr/>
          </a:p>
        </p:txBody>
      </p:sp>
      <p:sp>
        <p:nvSpPr>
          <p:cNvPr id="793" name="Google Shape;79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Kahoot 'Hoe AI-ready ben jij?' als interactieve start van de breakout — telefoon erbij, kahoot.it, 3 korte vragen. Groep is klein en al opgewarmd door het AI-verhaal.</a:t>
            </a:r>
            <a:endParaRPr/>
          </a:p>
        </p:txBody>
      </p:sp>
      <p:sp>
        <p:nvSpPr>
          <p:cNvPr id="577" name="Google Shape;5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Hoe AI-ready ben ík? Mijn eigen AI-gereedschapskist (Claude Code, Gemini, Wispr Flow, ChatGPT, Leexi, NotebookLM, Grok, Copilot). Pas tools aan naar je eigen gebruik. De toepassingen staan op de volgende slide.</a:t>
            </a:r>
            <a:endParaRPr/>
          </a:p>
        </p:txBody>
      </p:sp>
      <p:sp>
        <p:nvSpPr>
          <p:cNvPr id="590" name="Google Shape;590;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Waarvoor — zakelijk én privé. Zakelijk: e-mails/teksten, documenten &amp; voorwaarden, gespreksverslagen (bv. in de auto via spraakmodus/voice mode), podcasts &amp; samenvattingen (NotebookLM), plannen &amp; wensen. Privé: vakanties plannen, reparaties uitzoeken, klussen leren (plinten zagen), mails beantwoorden. Pas vrij aan naar je eigen praktijk.</a:t>
            </a:r>
            <a:endParaRPr/>
          </a:p>
        </p:txBody>
      </p:sp>
      <p:sp>
        <p:nvSpPr>
          <p:cNvPr id="631" name="Google Shape;63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Overgang: van 'AI in het algemeen / hoe ík het gebruik' naar het concrete AccountView-deel. Korte adempauze vóór de productvoorbeelden.</a:t>
            </a:r>
            <a:endParaRPr/>
          </a:p>
        </p:txBody>
      </p:sp>
      <p:sp>
        <p:nvSpPr>
          <p:cNvPr id="670" name="Google Shape;670;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Vandaag al beschikbaar: AI-assistent (24/7 op accountview.nl, uit de kennisbank) en Smart Selection (typ wat je zoekt in AccountView 2026).</a:t>
            </a:r>
            <a:endParaRPr/>
          </a:p>
        </p:txBody>
      </p:sp>
      <p:sp>
        <p:nvSpPr>
          <p:cNvPr id="679" name="Google Shape;67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Voorbeeld uit de praktijk: Davilex Mail Pilot — AI beantwoordt mails inhoudelijk, mens controleert achteraf. Next step: dit onderzoeken voor AccountView.</a:t>
            </a:r>
            <a:endParaRPr/>
          </a:p>
        </p:txBody>
      </p:sp>
      <p:sp>
        <p:nvSpPr>
          <p:cNvPr id="697" name="Google Shape;69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1" name="Google Shape;71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Achter de schermen: AI doet een groot deel van de softwaretests (sneller en consistenter, mét menselijke eindcontrole — bewust niet 'volledig foutloos') en activeert/valideert bankkoppelingen (eBanking). Quote: zonder AI was dit tempo onmogelijk.</a:t>
            </a:r>
            <a:endParaRPr/>
          </a:p>
        </p:txBody>
      </p:sp>
      <p:sp>
        <p:nvSpPr>
          <p:cNvPr id="712" name="Google Shape;712;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Wat eraan komt: web-extensie (binnenkort) en AccountView Cloud (roadmap), en verder weg self-healing code en agentic workflows.</a:t>
            </a:r>
            <a:endParaRPr/>
          </a:p>
        </p:txBody>
      </p:sp>
      <p:sp>
        <p:nvSpPr>
          <p:cNvPr id="731" name="Google Shape;73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p:nvPr/>
        </p:nvSpPr>
        <p:spPr>
          <a:xfrm>
            <a:off x="640080" y="1143000"/>
            <a:ext cx="6400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300"/>
              <a:buFont typeface="Calibri"/>
              <a:buNone/>
            </a:pPr>
            <a:r>
              <a:rPr lang="en-US" sz="1300" b="1" i="0" u="none" strike="noStrike" cap="none">
                <a:solidFill>
                  <a:srgbClr val="E8A33D"/>
                </a:solidFill>
                <a:latin typeface="Calibri"/>
                <a:ea typeface="Calibri"/>
                <a:cs typeface="Calibri"/>
                <a:sym typeface="Calibri"/>
              </a:rPr>
              <a:t>VOOR DE ONDERNEMER VAN MORGEN</a:t>
            </a:r>
            <a:endParaRPr sz="1300" b="0" i="0" u="none" strike="noStrike" cap="none">
              <a:solidFill>
                <a:schemeClr val="dk1"/>
              </a:solidFill>
              <a:latin typeface="Calibri"/>
              <a:ea typeface="Calibri"/>
              <a:cs typeface="Calibri"/>
              <a:sym typeface="Calibri"/>
            </a:endParaRPr>
          </a:p>
        </p:txBody>
      </p:sp>
      <p:sp>
        <p:nvSpPr>
          <p:cNvPr id="17" name="Google Shape;17;p3"/>
          <p:cNvSpPr/>
          <p:nvPr/>
        </p:nvSpPr>
        <p:spPr>
          <a:xfrm>
            <a:off x="621792" y="1508760"/>
            <a:ext cx="7040880" cy="15544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4000"/>
              <a:buFont typeface="Cambria"/>
              <a:buNone/>
            </a:pPr>
            <a:r>
              <a:rPr lang="en-US" sz="4000" b="1" i="0" u="none" strike="noStrike" cap="none">
                <a:solidFill>
                  <a:srgbClr val="FFFFFF"/>
                </a:solidFill>
                <a:latin typeface="Cambria"/>
                <a:ea typeface="Cambria"/>
                <a:cs typeface="Cambria"/>
                <a:sym typeface="Cambria"/>
              </a:rPr>
              <a:t>Slimmer ondernemen met de AI-kracht van Visma</a:t>
            </a:r>
            <a:endParaRPr sz="4000" b="0" i="0" u="none" strike="noStrike" cap="none">
              <a:solidFill>
                <a:schemeClr val="dk1"/>
              </a:solidFill>
              <a:latin typeface="Calibri"/>
              <a:ea typeface="Calibri"/>
              <a:cs typeface="Calibri"/>
              <a:sym typeface="Calibri"/>
            </a:endParaRPr>
          </a:p>
        </p:txBody>
      </p:sp>
      <p:sp>
        <p:nvSpPr>
          <p:cNvPr id="18" name="Google Shape;18;p3"/>
          <p:cNvSpPr/>
          <p:nvPr/>
        </p:nvSpPr>
        <p:spPr>
          <a:xfrm>
            <a:off x="640080" y="3063240"/>
            <a:ext cx="64008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Van trainen tot jouw antwoord — en wat Visma er voor jou mee doet</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764"/>
        <p:cNvGrpSpPr/>
        <p:nvPr/>
      </p:nvGrpSpPr>
      <p:grpSpPr>
        <a:xfrm>
          <a:off x="0" y="0"/>
          <a:ext cx="0" cy="0"/>
          <a:chOff x="0" y="0"/>
          <a:chExt cx="0" cy="0"/>
        </a:xfrm>
      </p:grpSpPr>
      <p:sp>
        <p:nvSpPr>
          <p:cNvPr id="765" name="Google Shape;765;p44"/>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EEN BLIK VOORUIT</a:t>
            </a:r>
            <a:endParaRPr sz="1250" b="0" i="0" u="none" strike="noStrike" cap="none">
              <a:solidFill>
                <a:schemeClr val="dk1"/>
              </a:solidFill>
              <a:latin typeface="Calibri"/>
              <a:ea typeface="Calibri"/>
              <a:cs typeface="Calibri"/>
              <a:sym typeface="Calibri"/>
            </a:endParaRPr>
          </a:p>
        </p:txBody>
      </p:sp>
      <p:sp>
        <p:nvSpPr>
          <p:cNvPr id="766" name="Google Shape;766;p44"/>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Je AI-assistent rijdt met je mee</a:t>
            </a:r>
            <a:endParaRPr sz="3000" b="0" i="0" u="none" strike="noStrike" cap="none">
              <a:solidFill>
                <a:schemeClr val="dk1"/>
              </a:solidFill>
              <a:latin typeface="Calibri"/>
              <a:ea typeface="Calibri"/>
              <a:cs typeface="Calibri"/>
              <a:sym typeface="Calibri"/>
            </a:endParaRPr>
          </a:p>
        </p:txBody>
      </p:sp>
      <p:sp>
        <p:nvSpPr>
          <p:cNvPr id="767" name="Google Shape;767;p44"/>
          <p:cNvSpPr/>
          <p:nvPr/>
        </p:nvSpPr>
        <p:spPr>
          <a:xfrm>
            <a:off x="1051560" y="2148840"/>
            <a:ext cx="1554480" cy="155448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68" name="Google Shape;768;p44" descr="preencoded.png"/>
          <p:cNvPicPr preferRelativeResize="0"/>
          <p:nvPr/>
        </p:nvPicPr>
        <p:blipFill rotWithShape="1">
          <a:blip r:embed="rId3">
            <a:alphaModFix/>
          </a:blip>
          <a:srcRect/>
          <a:stretch/>
        </p:blipFill>
        <p:spPr>
          <a:xfrm>
            <a:off x="1424635" y="2521915"/>
            <a:ext cx="808330" cy="808330"/>
          </a:xfrm>
          <a:prstGeom prst="rect">
            <a:avLst/>
          </a:prstGeom>
          <a:noFill/>
          <a:ln>
            <a:noFill/>
          </a:ln>
        </p:spPr>
      </p:pic>
      <p:sp>
        <p:nvSpPr>
          <p:cNvPr id="769" name="Google Shape;769;p44"/>
          <p:cNvSpPr/>
          <p:nvPr/>
        </p:nvSpPr>
        <p:spPr>
          <a:xfrm>
            <a:off x="3657600" y="2240280"/>
            <a:ext cx="5029200" cy="1737360"/>
          </a:xfrm>
          <a:prstGeom prst="rect">
            <a:avLst/>
          </a:prstGeom>
          <a:noFill/>
          <a:ln>
            <a:noFill/>
          </a:ln>
        </p:spPr>
        <p:txBody>
          <a:bodyPr spcFirstLastPara="1" wrap="square" lIns="0" tIns="0" rIns="0" bIns="0" anchor="t" anchorCtr="0">
            <a:noAutofit/>
          </a:bodyPr>
          <a:lstStyle/>
          <a:p>
            <a:pPr marL="0" marR="0" lvl="0" indent="0" algn="l" rtl="0">
              <a:lnSpc>
                <a:spcPct val="124000"/>
              </a:lnSpc>
              <a:spcBef>
                <a:spcPts val="0"/>
              </a:spcBef>
              <a:spcAft>
                <a:spcPts val="0"/>
              </a:spcAft>
              <a:buClr>
                <a:srgbClr val="1C2B3A"/>
              </a:buClr>
              <a:buSzPts val="1650"/>
              <a:buFont typeface="Calibri"/>
              <a:buNone/>
            </a:pPr>
            <a:r>
              <a:rPr lang="en-US" sz="1650" b="1" i="0" u="none" strike="noStrike" cap="none">
                <a:solidFill>
                  <a:srgbClr val="1C2B3A"/>
                </a:solidFill>
                <a:latin typeface="Calibri"/>
                <a:ea typeface="Calibri"/>
                <a:cs typeface="Calibri"/>
                <a:sym typeface="Calibri"/>
              </a:rPr>
              <a:t>Straks praat je gewoon onderweg met je virtuele AccountView-assistent</a:t>
            </a:r>
            <a:r>
              <a:rPr lang="en-US" sz="1650" b="0" i="0" u="none" strike="noStrike" cap="none">
                <a:solidFill>
                  <a:srgbClr val="44566A"/>
                </a:solidFill>
                <a:latin typeface="Calibri"/>
                <a:ea typeface="Calibri"/>
                <a:cs typeface="Calibri"/>
                <a:sym typeface="Calibri"/>
              </a:rPr>
              <a:t> — je laat taken uitvoeren, bespreekt je cijfers en krijgt advies om je administratie én je bedrijfsproces te optimaliseren.</a:t>
            </a:r>
            <a:endParaRPr sz="1650" b="0" i="0" u="none" strike="noStrike" cap="none">
              <a:solidFill>
                <a:schemeClr val="dk1"/>
              </a:solidFill>
              <a:latin typeface="Calibri"/>
              <a:ea typeface="Calibri"/>
              <a:cs typeface="Calibri"/>
              <a:sym typeface="Calibri"/>
            </a:endParaRPr>
          </a:p>
        </p:txBody>
      </p:sp>
      <p:sp>
        <p:nvSpPr>
          <p:cNvPr id="770" name="Google Shape;770;p44"/>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775"/>
        <p:cNvGrpSpPr/>
        <p:nvPr/>
      </p:nvGrpSpPr>
      <p:grpSpPr>
        <a:xfrm>
          <a:off x="0" y="0"/>
          <a:ext cx="0" cy="0"/>
          <a:chOff x="0" y="0"/>
          <a:chExt cx="0" cy="0"/>
        </a:xfrm>
      </p:grpSpPr>
      <p:pic>
        <p:nvPicPr>
          <p:cNvPr id="776" name="Google Shape;776;p45"/>
          <p:cNvPicPr preferRelativeResize="0"/>
          <p:nvPr/>
        </p:nvPicPr>
        <p:blipFill>
          <a:blip r:embed="rId3">
            <a:alphaModFix/>
          </a:blip>
          <a:stretch>
            <a:fillRect/>
          </a:stretch>
        </p:blipFill>
        <p:spPr>
          <a:xfrm>
            <a:off x="1051550" y="2148851"/>
            <a:ext cx="1554600" cy="1554600"/>
          </a:xfrm>
          <a:prstGeom prst="rect">
            <a:avLst/>
          </a:prstGeom>
          <a:noFill/>
          <a:ln>
            <a:noFill/>
          </a:ln>
        </p:spPr>
      </p:pic>
      <p:sp>
        <p:nvSpPr>
          <p:cNvPr id="777" name="Google Shape;777;p45"/>
          <p:cNvSpPr/>
          <p:nvPr/>
        </p:nvSpPr>
        <p:spPr>
          <a:xfrm>
            <a:off x="548640" y="402336"/>
            <a:ext cx="8138100" cy="274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a:solidFill>
                  <a:srgbClr val="2E9E92"/>
                </a:solidFill>
                <a:latin typeface="Calibri"/>
                <a:ea typeface="Calibri"/>
                <a:cs typeface="Calibri"/>
                <a:sym typeface="Calibri"/>
              </a:rPr>
              <a:t>Samenvatten? … samen proberen?</a:t>
            </a:r>
            <a:endParaRPr sz="1250" b="0" i="0" u="none" strike="noStrike" cap="none">
              <a:solidFill>
                <a:schemeClr val="dk1"/>
              </a:solidFill>
              <a:latin typeface="Calibri"/>
              <a:ea typeface="Calibri"/>
              <a:cs typeface="Calibri"/>
              <a:sym typeface="Calibri"/>
            </a:endParaRPr>
          </a:p>
        </p:txBody>
      </p:sp>
      <p:sp>
        <p:nvSpPr>
          <p:cNvPr id="778" name="Google Shape;778;p45"/>
          <p:cNvSpPr/>
          <p:nvPr/>
        </p:nvSpPr>
        <p:spPr>
          <a:xfrm>
            <a:off x="548640" y="676656"/>
            <a:ext cx="8138100" cy="77730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a:solidFill>
                  <a:srgbClr val="1C2B3A"/>
                </a:solidFill>
                <a:latin typeface="Cambria"/>
                <a:ea typeface="Cambria"/>
                <a:cs typeface="Cambria"/>
                <a:sym typeface="Cambria"/>
              </a:rPr>
              <a:t>Notebook LM Praktijk-test</a:t>
            </a:r>
            <a:endParaRPr sz="3000" b="0" i="0" u="none" strike="noStrike" cap="none">
              <a:solidFill>
                <a:schemeClr val="dk1"/>
              </a:solidFill>
              <a:latin typeface="Calibri"/>
              <a:ea typeface="Calibri"/>
              <a:cs typeface="Calibri"/>
              <a:sym typeface="Calibri"/>
            </a:endParaRPr>
          </a:p>
        </p:txBody>
      </p:sp>
      <p:sp>
        <p:nvSpPr>
          <p:cNvPr id="779" name="Google Shape;779;p45"/>
          <p:cNvSpPr/>
          <p:nvPr/>
        </p:nvSpPr>
        <p:spPr>
          <a:xfrm>
            <a:off x="3657600" y="2240280"/>
            <a:ext cx="5029200" cy="1737300"/>
          </a:xfrm>
          <a:prstGeom prst="rect">
            <a:avLst/>
          </a:prstGeom>
          <a:noFill/>
          <a:ln>
            <a:noFill/>
          </a:ln>
        </p:spPr>
        <p:txBody>
          <a:bodyPr spcFirstLastPara="1" wrap="square" lIns="0" tIns="0" rIns="0" bIns="0" anchor="t" anchorCtr="0">
            <a:noAutofit/>
          </a:bodyPr>
          <a:lstStyle/>
          <a:p>
            <a:pPr marL="0" marR="0" lvl="0" indent="0" algn="l" rtl="0">
              <a:lnSpc>
                <a:spcPct val="124000"/>
              </a:lnSpc>
              <a:spcBef>
                <a:spcPts val="0"/>
              </a:spcBef>
              <a:spcAft>
                <a:spcPts val="0"/>
              </a:spcAft>
              <a:buClr>
                <a:srgbClr val="1C2B3A"/>
              </a:buClr>
              <a:buSzPts val="1650"/>
              <a:buFont typeface="Calibri"/>
              <a:buNone/>
            </a:pPr>
            <a:r>
              <a:rPr lang="en-US" sz="1650" b="1">
                <a:solidFill>
                  <a:srgbClr val="1C2B3A"/>
                </a:solidFill>
                <a:latin typeface="Calibri"/>
                <a:ea typeface="Calibri"/>
                <a:cs typeface="Calibri"/>
                <a:sym typeface="Calibri"/>
              </a:rPr>
              <a:t>Maak je eigen podcast van deze slides! </a:t>
            </a:r>
            <a:endParaRPr sz="1650" b="1">
              <a:solidFill>
                <a:srgbClr val="1C2B3A"/>
              </a:solidFill>
              <a:latin typeface="Calibri"/>
              <a:ea typeface="Calibri"/>
              <a:cs typeface="Calibri"/>
              <a:sym typeface="Calibri"/>
            </a:endParaRPr>
          </a:p>
          <a:p>
            <a:pPr marL="0" marR="0" lvl="0" indent="0" algn="l" rtl="0">
              <a:lnSpc>
                <a:spcPct val="124000"/>
              </a:lnSpc>
              <a:spcBef>
                <a:spcPts val="0"/>
              </a:spcBef>
              <a:spcAft>
                <a:spcPts val="0"/>
              </a:spcAft>
              <a:buClr>
                <a:srgbClr val="1C2B3A"/>
              </a:buClr>
              <a:buSzPts val="1650"/>
              <a:buFont typeface="Calibri"/>
              <a:buNone/>
            </a:pPr>
            <a:r>
              <a:rPr lang="en-US" sz="1650">
                <a:solidFill>
                  <a:srgbClr val="1C2B3A"/>
                </a:solidFill>
                <a:latin typeface="Calibri"/>
                <a:ea typeface="Calibri"/>
                <a:cs typeface="Calibri"/>
                <a:sym typeface="Calibri"/>
              </a:rPr>
              <a:t>Zet de handout in PDF van deze slides in Notebook LM vul het wanneer gewenst aan met andere interessante informatie over dit onderwerp en laat Notebook LM er een podcast van maken. Super handig! </a:t>
            </a:r>
            <a:endParaRPr sz="1650">
              <a:solidFill>
                <a:srgbClr val="1C2B3A"/>
              </a:solidFill>
              <a:latin typeface="Calibri"/>
              <a:ea typeface="Calibri"/>
              <a:cs typeface="Calibri"/>
              <a:sym typeface="Calibri"/>
            </a:endParaRPr>
          </a:p>
        </p:txBody>
      </p:sp>
      <p:sp>
        <p:nvSpPr>
          <p:cNvPr id="780" name="Google Shape;780;p45"/>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5"/>
        <p:cNvGrpSpPr/>
        <p:nvPr/>
      </p:nvGrpSpPr>
      <p:grpSpPr>
        <a:xfrm>
          <a:off x="0" y="0"/>
          <a:ext cx="0" cy="0"/>
          <a:chOff x="0" y="0"/>
          <a:chExt cx="0" cy="0"/>
        </a:xfrm>
      </p:grpSpPr>
      <p:sp>
        <p:nvSpPr>
          <p:cNvPr id="786" name="Google Shape;786;p46"/>
          <p:cNvSpPr/>
          <p:nvPr/>
        </p:nvSpPr>
        <p:spPr>
          <a:xfrm>
            <a:off x="685800" y="1691640"/>
            <a:ext cx="64008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SAMEN VERDER</a:t>
            </a:r>
            <a:endParaRPr sz="1500" b="0" i="0" u="none" strike="noStrike" cap="none">
              <a:solidFill>
                <a:schemeClr val="dk1"/>
              </a:solidFill>
              <a:latin typeface="Calibri"/>
              <a:ea typeface="Calibri"/>
              <a:cs typeface="Calibri"/>
              <a:sym typeface="Calibri"/>
            </a:endParaRPr>
          </a:p>
        </p:txBody>
      </p:sp>
      <p:sp>
        <p:nvSpPr>
          <p:cNvPr id="787" name="Google Shape;787;p46"/>
          <p:cNvSpPr/>
          <p:nvPr/>
        </p:nvSpPr>
        <p:spPr>
          <a:xfrm>
            <a:off x="658368" y="2084832"/>
            <a:ext cx="7863840" cy="1371600"/>
          </a:xfrm>
          <a:prstGeom prst="rect">
            <a:avLst/>
          </a:prstGeom>
          <a:noFill/>
          <a:ln>
            <a:noFill/>
          </a:ln>
        </p:spPr>
        <p:txBody>
          <a:bodyPr spcFirstLastPara="1" wrap="square" lIns="0" tIns="0" rIns="0" bIns="0" anchor="ctr" anchorCtr="0">
            <a:noAutofit/>
          </a:bodyPr>
          <a:lstStyle/>
          <a:p>
            <a:pPr marL="0" marR="0" lvl="0" indent="0" algn="l" rtl="0">
              <a:lnSpc>
                <a:spcPct val="104000"/>
              </a:lnSpc>
              <a:spcBef>
                <a:spcPts val="0"/>
              </a:spcBef>
              <a:spcAft>
                <a:spcPts val="0"/>
              </a:spcAft>
              <a:buClr>
                <a:srgbClr val="FFFFFF"/>
              </a:buClr>
              <a:buSzPts val="3200"/>
              <a:buFont typeface="Cambria"/>
              <a:buNone/>
            </a:pPr>
            <a:r>
              <a:rPr lang="en-US" sz="3200" b="1" i="0" u="none" strike="noStrike" cap="none">
                <a:solidFill>
                  <a:srgbClr val="FFFFFF"/>
                </a:solidFill>
                <a:latin typeface="Cambria"/>
                <a:ea typeface="Cambria"/>
                <a:cs typeface="Cambria"/>
                <a:sym typeface="Cambria"/>
              </a:rPr>
              <a:t>Kijk samen met ons én AccountOne naar uw (AI-)uitdagingen</a:t>
            </a:r>
            <a:endParaRPr sz="3200" b="0" i="0" u="none" strike="noStrike" cap="none">
              <a:solidFill>
                <a:schemeClr val="dk1"/>
              </a:solidFill>
              <a:latin typeface="Calibri"/>
              <a:ea typeface="Calibri"/>
              <a:cs typeface="Calibri"/>
              <a:sym typeface="Calibri"/>
            </a:endParaRPr>
          </a:p>
        </p:txBody>
      </p:sp>
      <p:sp>
        <p:nvSpPr>
          <p:cNvPr id="788" name="Google Shape;788;p46"/>
          <p:cNvSpPr/>
          <p:nvPr/>
        </p:nvSpPr>
        <p:spPr>
          <a:xfrm>
            <a:off x="685800" y="3520440"/>
            <a:ext cx="70408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700"/>
              <a:buFont typeface="Calibri"/>
              <a:buNone/>
            </a:pPr>
            <a:r>
              <a:rPr lang="en-US" sz="1700" b="0" i="0" u="none" strike="noStrike" cap="none">
                <a:solidFill>
                  <a:srgbClr val="CFE0EE"/>
                </a:solidFill>
                <a:latin typeface="Calibri"/>
                <a:ea typeface="Calibri"/>
                <a:cs typeface="Calibri"/>
                <a:sym typeface="Calibri"/>
              </a:rPr>
              <a:t>…en laat u verrassen door de mogelijkheden.</a:t>
            </a:r>
            <a:endParaRPr sz="1700" b="0" i="0" u="none" strike="noStrike" cap="none">
              <a:solidFill>
                <a:schemeClr val="dk1"/>
              </a:solidFill>
              <a:latin typeface="Calibri"/>
              <a:ea typeface="Calibri"/>
              <a:cs typeface="Calibri"/>
              <a:sym typeface="Calibri"/>
            </a:endParaRPr>
          </a:p>
        </p:txBody>
      </p:sp>
      <p:sp>
        <p:nvSpPr>
          <p:cNvPr id="789" name="Google Shape;789;p46"/>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794"/>
        <p:cNvGrpSpPr/>
        <p:nvPr/>
      </p:nvGrpSpPr>
      <p:grpSpPr>
        <a:xfrm>
          <a:off x="0" y="0"/>
          <a:ext cx="0" cy="0"/>
          <a:chOff x="0" y="0"/>
          <a:chExt cx="0" cy="0"/>
        </a:xfrm>
      </p:grpSpPr>
      <p:sp>
        <p:nvSpPr>
          <p:cNvPr id="795" name="Google Shape;795;p47"/>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BONUS — HEBBEN WE NOG TIJD?</a:t>
            </a:r>
            <a:endParaRPr sz="1250" b="0" i="0" u="none" strike="noStrike" cap="none">
              <a:solidFill>
                <a:schemeClr val="dk1"/>
              </a:solidFill>
              <a:latin typeface="Calibri"/>
              <a:ea typeface="Calibri"/>
              <a:cs typeface="Calibri"/>
              <a:sym typeface="Calibri"/>
            </a:endParaRPr>
          </a:p>
        </p:txBody>
      </p:sp>
      <p:sp>
        <p:nvSpPr>
          <p:cNvPr id="796" name="Google Shape;796;p47"/>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Test het zelf: jouw marketingplan met AI</a:t>
            </a:r>
            <a:endParaRPr sz="3000" b="0" i="0" u="none" strike="noStrike" cap="none">
              <a:solidFill>
                <a:schemeClr val="dk1"/>
              </a:solidFill>
              <a:latin typeface="Calibri"/>
              <a:ea typeface="Calibri"/>
              <a:cs typeface="Calibri"/>
              <a:sym typeface="Calibri"/>
            </a:endParaRPr>
          </a:p>
        </p:txBody>
      </p:sp>
      <p:sp>
        <p:nvSpPr>
          <p:cNvPr id="797" name="Google Shape;797;p47"/>
          <p:cNvSpPr/>
          <p:nvPr/>
        </p:nvSpPr>
        <p:spPr>
          <a:xfrm>
            <a:off x="548640" y="1481328"/>
            <a:ext cx="4114800" cy="1280160"/>
          </a:xfrm>
          <a:prstGeom prst="rect">
            <a:avLst/>
          </a:prstGeom>
          <a:noFill/>
          <a:ln>
            <a:noFill/>
          </a:ln>
        </p:spPr>
        <p:txBody>
          <a:bodyPr spcFirstLastPara="1" wrap="square" lIns="0" tIns="0" rIns="0" bIns="0" anchor="t" anchorCtr="0">
            <a:noAutofit/>
          </a:bodyPr>
          <a:lstStyle/>
          <a:p>
            <a:pPr marL="0" marR="0" lvl="0" indent="0" algn="l" rtl="0">
              <a:lnSpc>
                <a:spcPct val="118000"/>
              </a:lnSpc>
              <a:spcBef>
                <a:spcPts val="0"/>
              </a:spcBef>
              <a:spcAft>
                <a:spcPts val="0"/>
              </a:spcAft>
              <a:buClr>
                <a:srgbClr val="44566A"/>
              </a:buClr>
              <a:buSzPts val="1400"/>
              <a:buFont typeface="Calibri"/>
              <a:buNone/>
            </a:pPr>
            <a:r>
              <a:rPr lang="en-US" sz="1400" b="0" i="0" u="none" strike="noStrike" cap="none">
                <a:solidFill>
                  <a:srgbClr val="44566A"/>
                </a:solidFill>
                <a:latin typeface="Calibri"/>
                <a:ea typeface="Calibri"/>
                <a:cs typeface="Calibri"/>
                <a:sym typeface="Calibri"/>
              </a:rPr>
              <a:t>Pak je AI-tool en spréék in waar je in je bedrijf tegenaan loopt — bijvoorbeeld in je marketing: Geef een concrete opdracht voor de lancering van een nieuw product of dienst.</a:t>
            </a:r>
            <a:endParaRPr sz="1400" b="0" i="0" u="none" strike="noStrike" cap="none">
              <a:solidFill>
                <a:schemeClr val="dk1"/>
              </a:solidFill>
              <a:latin typeface="Calibri"/>
              <a:ea typeface="Calibri"/>
              <a:cs typeface="Calibri"/>
              <a:sym typeface="Calibri"/>
            </a:endParaRPr>
          </a:p>
        </p:txBody>
      </p:sp>
      <p:sp>
        <p:nvSpPr>
          <p:cNvPr id="798" name="Google Shape;798;p47"/>
          <p:cNvSpPr/>
          <p:nvPr/>
        </p:nvSpPr>
        <p:spPr>
          <a:xfrm>
            <a:off x="548640" y="2852928"/>
            <a:ext cx="4114800" cy="1207008"/>
          </a:xfrm>
          <a:prstGeom prst="roundRect">
            <a:avLst>
              <a:gd name="adj" fmla="val 7576"/>
            </a:avLst>
          </a:prstGeom>
          <a:solidFill>
            <a:srgbClr val="EEF3F7"/>
          </a:solidFill>
          <a:ln w="9525" cap="flat" cmpd="sng">
            <a:solidFill>
              <a:srgbClr val="DCE6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7"/>
          <p:cNvSpPr/>
          <p:nvPr/>
        </p:nvSpPr>
        <p:spPr>
          <a:xfrm>
            <a:off x="777240" y="3017520"/>
            <a:ext cx="3657600" cy="914400"/>
          </a:xfrm>
          <a:prstGeom prst="rect">
            <a:avLst/>
          </a:prstGeom>
          <a:noFill/>
          <a:ln>
            <a:noFill/>
          </a:ln>
        </p:spPr>
        <p:txBody>
          <a:bodyPr spcFirstLastPara="1" wrap="square" lIns="0" tIns="0" rIns="0" bIns="0" anchor="t" anchorCtr="0">
            <a:noAutofit/>
          </a:bodyPr>
          <a:lstStyle/>
          <a:p>
            <a:pPr marL="0" marR="0" lvl="0" indent="0" algn="l" rtl="0">
              <a:lnSpc>
                <a:spcPct val="116000"/>
              </a:lnSpc>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Denk verder:  </a:t>
            </a:r>
            <a:r>
              <a:rPr lang="en-US" sz="1250" b="0" i="0" u="none" strike="noStrike" cap="none">
                <a:solidFill>
                  <a:srgbClr val="44566A"/>
                </a:solidFill>
                <a:latin typeface="Calibri"/>
                <a:ea typeface="Calibri"/>
                <a:cs typeface="Calibri"/>
                <a:sym typeface="Calibri"/>
              </a:rPr>
              <a:t>doe je landelijk (of breder) zaken? Let dan ook op je online vindbaarheid én je vindbaarheid in LLM’s.</a:t>
            </a:r>
            <a:endParaRPr sz="1250" b="0" i="0" u="none" strike="noStrike" cap="none">
              <a:solidFill>
                <a:schemeClr val="dk1"/>
              </a:solidFill>
              <a:latin typeface="Calibri"/>
              <a:ea typeface="Calibri"/>
              <a:cs typeface="Calibri"/>
              <a:sym typeface="Calibri"/>
            </a:endParaRPr>
          </a:p>
        </p:txBody>
      </p:sp>
      <p:sp>
        <p:nvSpPr>
          <p:cNvPr id="800" name="Google Shape;800;p47"/>
          <p:cNvSpPr/>
          <p:nvPr/>
        </p:nvSpPr>
        <p:spPr>
          <a:xfrm>
            <a:off x="4846320" y="1481328"/>
            <a:ext cx="3749040" cy="2578608"/>
          </a:xfrm>
          <a:prstGeom prst="roundRect">
            <a:avLst>
              <a:gd name="adj" fmla="val 3546"/>
            </a:avLst>
          </a:prstGeom>
          <a:solidFill>
            <a:srgbClr val="0E2A47"/>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7"/>
          <p:cNvSpPr/>
          <p:nvPr/>
        </p:nvSpPr>
        <p:spPr>
          <a:xfrm>
            <a:off x="5120640" y="1719072"/>
            <a:ext cx="329184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100"/>
              <a:buFont typeface="Calibri"/>
              <a:buNone/>
            </a:pPr>
            <a:r>
              <a:rPr lang="en-US" sz="1100" b="1" i="0" u="none" strike="noStrike" cap="none">
                <a:solidFill>
                  <a:srgbClr val="7FC9BF"/>
                </a:solidFill>
                <a:latin typeface="Calibri"/>
                <a:ea typeface="Calibri"/>
                <a:cs typeface="Calibri"/>
                <a:sym typeface="Calibri"/>
              </a:rPr>
              <a:t>START JE PROMPT ZO</a:t>
            </a:r>
            <a:endParaRPr sz="1100" b="0" i="0" u="none" strike="noStrike" cap="none">
              <a:solidFill>
                <a:schemeClr val="dk1"/>
              </a:solidFill>
              <a:latin typeface="Calibri"/>
              <a:ea typeface="Calibri"/>
              <a:cs typeface="Calibri"/>
              <a:sym typeface="Calibri"/>
            </a:endParaRPr>
          </a:p>
        </p:txBody>
      </p:sp>
      <p:sp>
        <p:nvSpPr>
          <p:cNvPr id="802" name="Google Shape;802;p47"/>
          <p:cNvSpPr/>
          <p:nvPr/>
        </p:nvSpPr>
        <p:spPr>
          <a:xfrm>
            <a:off x="5120640" y="2084832"/>
            <a:ext cx="3246120" cy="187452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FFFFFF"/>
              </a:buClr>
              <a:buSzPts val="1500"/>
              <a:buFont typeface="Cambria"/>
              <a:buNone/>
            </a:pPr>
            <a:r>
              <a:rPr lang="en-US" sz="1500" b="0" i="1" u="none" strike="noStrike" cap="none">
                <a:solidFill>
                  <a:srgbClr val="FFFFFF"/>
                </a:solidFill>
                <a:latin typeface="Cambria"/>
                <a:ea typeface="Cambria"/>
                <a:cs typeface="Cambria"/>
                <a:sym typeface="Cambria"/>
              </a:rPr>
              <a:t>“Je bent marketing-expert. Het doel is dat je mij helpt een marketingplan op te stellen én uit te voeren voor de lancering van … Stel me eerst de vragen die je daarvoor nodig hebt.”</a:t>
            </a:r>
            <a:endParaRPr sz="1500" b="0" i="0" u="none" strike="noStrike" cap="none">
              <a:solidFill>
                <a:schemeClr val="dk1"/>
              </a:solidFill>
              <a:latin typeface="Calibri"/>
              <a:ea typeface="Calibri"/>
              <a:cs typeface="Calibri"/>
              <a:sym typeface="Calibri"/>
            </a:endParaRPr>
          </a:p>
        </p:txBody>
      </p:sp>
      <p:sp>
        <p:nvSpPr>
          <p:cNvPr id="803" name="Google Shape;803;p47"/>
          <p:cNvSpPr/>
          <p:nvPr/>
        </p:nvSpPr>
        <p:spPr>
          <a:xfrm>
            <a:off x="548640" y="4224528"/>
            <a:ext cx="8046720" cy="512064"/>
          </a:xfrm>
          <a:prstGeom prst="roundRect">
            <a:avLst>
              <a:gd name="adj" fmla="val 17857"/>
            </a:avLst>
          </a:prstGeom>
          <a:solidFill>
            <a:srgbClr val="2E9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7"/>
          <p:cNvSpPr/>
          <p:nvPr/>
        </p:nvSpPr>
        <p:spPr>
          <a:xfrm>
            <a:off x="548640" y="4224528"/>
            <a:ext cx="8046720" cy="51206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libri"/>
              <a:buNone/>
            </a:pPr>
            <a:r>
              <a:rPr lang="en-US" sz="1450" b="1" i="0" u="none" strike="noStrike" cap="none">
                <a:solidFill>
                  <a:srgbClr val="FFFFFF"/>
                </a:solidFill>
                <a:latin typeface="Calibri"/>
                <a:ea typeface="Calibri"/>
                <a:cs typeface="Calibri"/>
                <a:sym typeface="Calibri"/>
              </a:rPr>
              <a:t>AccountOne helpt je hier graag bij!</a:t>
            </a:r>
            <a:endParaRPr sz="1450" b="0" i="0" u="none" strike="noStrike" cap="none">
              <a:solidFill>
                <a:schemeClr val="dk1"/>
              </a:solidFill>
              <a:latin typeface="Calibri"/>
              <a:ea typeface="Calibri"/>
              <a:cs typeface="Calibri"/>
              <a:sym typeface="Calibri"/>
            </a:endParaRPr>
          </a:p>
        </p:txBody>
      </p:sp>
      <p:sp>
        <p:nvSpPr>
          <p:cNvPr id="805" name="Google Shape;805;p47"/>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578"/>
        <p:cNvGrpSpPr/>
        <p:nvPr/>
      </p:nvGrpSpPr>
      <p:grpSpPr>
        <a:xfrm>
          <a:off x="0" y="0"/>
          <a:ext cx="0" cy="0"/>
          <a:chOff x="0" y="0"/>
          <a:chExt cx="0" cy="0"/>
        </a:xfrm>
      </p:grpSpPr>
      <p:sp>
        <p:nvSpPr>
          <p:cNvPr id="579" name="Google Shape;579;p36"/>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EVEN MEEDOEN</a:t>
            </a:r>
            <a:endParaRPr sz="1250" b="0" i="0" u="none" strike="noStrike" cap="none">
              <a:solidFill>
                <a:schemeClr val="dk1"/>
              </a:solidFill>
              <a:latin typeface="Calibri"/>
              <a:ea typeface="Calibri"/>
              <a:cs typeface="Calibri"/>
              <a:sym typeface="Calibri"/>
            </a:endParaRPr>
          </a:p>
        </p:txBody>
      </p:sp>
      <p:sp>
        <p:nvSpPr>
          <p:cNvPr id="580" name="Google Shape;580;p36"/>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Hoe AI-ready ben jij?</a:t>
            </a:r>
            <a:endParaRPr sz="3000" b="0" i="0" u="none" strike="noStrike" cap="none">
              <a:solidFill>
                <a:schemeClr val="dk1"/>
              </a:solidFill>
              <a:latin typeface="Calibri"/>
              <a:ea typeface="Calibri"/>
              <a:cs typeface="Calibri"/>
              <a:sym typeface="Calibri"/>
            </a:endParaRPr>
          </a:p>
        </p:txBody>
      </p:sp>
      <p:sp>
        <p:nvSpPr>
          <p:cNvPr id="581" name="Google Shape;581;p36"/>
          <p:cNvSpPr/>
          <p:nvPr/>
        </p:nvSpPr>
        <p:spPr>
          <a:xfrm>
            <a:off x="1051560" y="2194560"/>
            <a:ext cx="1554480" cy="155448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2" name="Google Shape;582;p36" descr="preencoded.png"/>
          <p:cNvPicPr preferRelativeResize="0"/>
          <p:nvPr/>
        </p:nvPicPr>
        <p:blipFill rotWithShape="1">
          <a:blip r:embed="rId3">
            <a:alphaModFix/>
          </a:blip>
          <a:srcRect/>
          <a:stretch/>
        </p:blipFill>
        <p:spPr>
          <a:xfrm>
            <a:off x="1424635" y="2567635"/>
            <a:ext cx="808330" cy="808330"/>
          </a:xfrm>
          <a:prstGeom prst="rect">
            <a:avLst/>
          </a:prstGeom>
          <a:noFill/>
          <a:ln>
            <a:noFill/>
          </a:ln>
        </p:spPr>
      </p:pic>
      <p:sp>
        <p:nvSpPr>
          <p:cNvPr id="583" name="Google Shape;583;p36"/>
          <p:cNvSpPr/>
          <p:nvPr/>
        </p:nvSpPr>
        <p:spPr>
          <a:xfrm>
            <a:off x="3840480" y="2148840"/>
            <a:ext cx="4754880" cy="1737360"/>
          </a:xfrm>
          <a:prstGeom prst="roundRect">
            <a:avLst>
              <a:gd name="adj" fmla="val 6316"/>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4114800" y="2331720"/>
            <a:ext cx="420624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3000"/>
              <a:buFont typeface="Cambria"/>
              <a:buNone/>
            </a:pPr>
            <a:r>
              <a:rPr lang="en-US" sz="3000" b="1">
                <a:solidFill>
                  <a:srgbClr val="2E9E92"/>
                </a:solidFill>
                <a:latin typeface="Cambria"/>
                <a:ea typeface="Cambria"/>
                <a:cs typeface="Cambria"/>
                <a:sym typeface="Cambria"/>
              </a:rPr>
              <a:t>Peiling</a:t>
            </a:r>
            <a:r>
              <a:rPr lang="en-US" sz="3000" b="1" i="0" u="none" strike="noStrike" cap="none">
                <a:solidFill>
                  <a:srgbClr val="2E9E92"/>
                </a:solidFill>
                <a:latin typeface="Cambria"/>
                <a:ea typeface="Cambria"/>
                <a:cs typeface="Cambria"/>
                <a:sym typeface="Cambria"/>
              </a:rPr>
              <a:t>!</a:t>
            </a:r>
            <a:endParaRPr sz="3000" b="0" i="0" u="none" strike="noStrike" cap="none">
              <a:solidFill>
                <a:schemeClr val="dk1"/>
              </a:solidFill>
              <a:latin typeface="Calibri"/>
              <a:ea typeface="Calibri"/>
              <a:cs typeface="Calibri"/>
              <a:sym typeface="Calibri"/>
            </a:endParaRPr>
          </a:p>
        </p:txBody>
      </p:sp>
      <p:sp>
        <p:nvSpPr>
          <p:cNvPr id="585" name="Google Shape;585;p36"/>
          <p:cNvSpPr/>
          <p:nvPr/>
        </p:nvSpPr>
        <p:spPr>
          <a:xfrm>
            <a:off x="4069088" y="3128893"/>
            <a:ext cx="42978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5A6B7B"/>
              </a:buClr>
              <a:buSzPts val="1300"/>
              <a:buFont typeface="Calibri"/>
              <a:buNone/>
            </a:pPr>
            <a:r>
              <a:rPr lang="en-US" sz="1300" b="0" i="1" u="none" strike="noStrike" cap="none">
                <a:solidFill>
                  <a:srgbClr val="5A6B7B"/>
                </a:solidFill>
                <a:latin typeface="Calibri"/>
                <a:ea typeface="Calibri"/>
                <a:cs typeface="Calibri"/>
                <a:sym typeface="Calibri"/>
              </a:rPr>
              <a:t>Drie korte vragen — geen goed of fout, even peilen waar we staan.</a:t>
            </a:r>
            <a:endParaRPr sz="1300" b="0" i="0" u="none" strike="noStrike" cap="none">
              <a:solidFill>
                <a:schemeClr val="dk1"/>
              </a:solidFill>
              <a:latin typeface="Calibri"/>
              <a:ea typeface="Calibri"/>
              <a:cs typeface="Calibri"/>
              <a:sym typeface="Calibri"/>
            </a:endParaRPr>
          </a:p>
        </p:txBody>
      </p:sp>
      <p:sp>
        <p:nvSpPr>
          <p:cNvPr id="586" name="Google Shape;586;p36"/>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591"/>
        <p:cNvGrpSpPr/>
        <p:nvPr/>
      </p:nvGrpSpPr>
      <p:grpSpPr>
        <a:xfrm>
          <a:off x="0" y="0"/>
          <a:ext cx="0" cy="0"/>
          <a:chOff x="0" y="0"/>
          <a:chExt cx="0" cy="0"/>
        </a:xfrm>
      </p:grpSpPr>
      <p:sp>
        <p:nvSpPr>
          <p:cNvPr id="592" name="Google Shape;592;p37"/>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EN DE SPREKER ZELF?</a:t>
            </a:r>
            <a:endParaRPr sz="1250" b="0" i="0" u="none" strike="noStrike" cap="none">
              <a:solidFill>
                <a:schemeClr val="dk1"/>
              </a:solidFill>
              <a:latin typeface="Calibri"/>
              <a:ea typeface="Calibri"/>
              <a:cs typeface="Calibri"/>
              <a:sym typeface="Calibri"/>
            </a:endParaRPr>
          </a:p>
        </p:txBody>
      </p:sp>
      <p:sp>
        <p:nvSpPr>
          <p:cNvPr id="593" name="Google Shape;593;p37"/>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Hoe AI-ready ben ík?</a:t>
            </a:r>
            <a:endParaRPr sz="3000" b="0" i="0" u="none" strike="noStrike" cap="none">
              <a:solidFill>
                <a:schemeClr val="dk1"/>
              </a:solidFill>
              <a:latin typeface="Calibri"/>
              <a:ea typeface="Calibri"/>
              <a:cs typeface="Calibri"/>
              <a:sym typeface="Calibri"/>
            </a:endParaRPr>
          </a:p>
        </p:txBody>
      </p:sp>
      <p:sp>
        <p:nvSpPr>
          <p:cNvPr id="594" name="Google Shape;594;p37"/>
          <p:cNvSpPr/>
          <p:nvPr/>
        </p:nvSpPr>
        <p:spPr>
          <a:xfrm>
            <a:off x="548640" y="1463040"/>
            <a:ext cx="813816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450"/>
              <a:buFont typeface="Calibri"/>
              <a:buNone/>
            </a:pPr>
            <a:r>
              <a:rPr lang="en-US" sz="1450" b="0" i="1" u="none" strike="noStrike" cap="none">
                <a:solidFill>
                  <a:srgbClr val="5A6B7B"/>
                </a:solidFill>
                <a:latin typeface="Calibri"/>
                <a:ea typeface="Calibri"/>
                <a:cs typeface="Calibri"/>
                <a:sym typeface="Calibri"/>
              </a:rPr>
              <a:t>Mijn dagelijkse AI-gereedschapskist:</a:t>
            </a:r>
            <a:endParaRPr sz="1450" b="0" i="0" u="none" strike="noStrike" cap="none">
              <a:solidFill>
                <a:schemeClr val="dk1"/>
              </a:solidFill>
              <a:latin typeface="Calibri"/>
              <a:ea typeface="Calibri"/>
              <a:cs typeface="Calibri"/>
              <a:sym typeface="Calibri"/>
            </a:endParaRPr>
          </a:p>
        </p:txBody>
      </p:sp>
      <p:sp>
        <p:nvSpPr>
          <p:cNvPr id="595" name="Google Shape;595;p37"/>
          <p:cNvSpPr/>
          <p:nvPr/>
        </p:nvSpPr>
        <p:spPr>
          <a:xfrm>
            <a:off x="548640" y="2148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722376" y="2327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7" name="Google Shape;597;p37" descr="preencoded.png"/>
          <p:cNvPicPr preferRelativeResize="0"/>
          <p:nvPr/>
        </p:nvPicPr>
        <p:blipFill rotWithShape="1">
          <a:blip r:embed="rId3">
            <a:alphaModFix/>
          </a:blip>
          <a:srcRect/>
          <a:stretch/>
        </p:blipFill>
        <p:spPr>
          <a:xfrm>
            <a:off x="867217" y="2471989"/>
            <a:ext cx="313822" cy="313822"/>
          </a:xfrm>
          <a:prstGeom prst="rect">
            <a:avLst/>
          </a:prstGeom>
          <a:noFill/>
          <a:ln>
            <a:noFill/>
          </a:ln>
        </p:spPr>
      </p:pic>
      <p:sp>
        <p:nvSpPr>
          <p:cNvPr id="598" name="Google Shape;598;p37"/>
          <p:cNvSpPr/>
          <p:nvPr/>
        </p:nvSpPr>
        <p:spPr>
          <a:xfrm>
            <a:off x="1371600" y="2148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Claude Code</a:t>
            </a:r>
            <a:endParaRPr sz="1150" b="0" i="0" u="none" strike="noStrike" cap="none">
              <a:solidFill>
                <a:schemeClr val="dk1"/>
              </a:solidFill>
              <a:latin typeface="Calibri"/>
              <a:ea typeface="Calibri"/>
              <a:cs typeface="Calibri"/>
              <a:sym typeface="Calibri"/>
            </a:endParaRPr>
          </a:p>
        </p:txBody>
      </p:sp>
      <p:sp>
        <p:nvSpPr>
          <p:cNvPr id="599" name="Google Shape;599;p37"/>
          <p:cNvSpPr/>
          <p:nvPr/>
        </p:nvSpPr>
        <p:spPr>
          <a:xfrm>
            <a:off x="2606040" y="2148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2779776" y="2327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1" name="Google Shape;601;p37" descr="preencoded.png"/>
          <p:cNvPicPr preferRelativeResize="0"/>
          <p:nvPr/>
        </p:nvPicPr>
        <p:blipFill rotWithShape="1">
          <a:blip r:embed="rId4">
            <a:alphaModFix/>
          </a:blip>
          <a:srcRect/>
          <a:stretch/>
        </p:blipFill>
        <p:spPr>
          <a:xfrm>
            <a:off x="2924617" y="2471989"/>
            <a:ext cx="313822" cy="313822"/>
          </a:xfrm>
          <a:prstGeom prst="rect">
            <a:avLst/>
          </a:prstGeom>
          <a:noFill/>
          <a:ln>
            <a:noFill/>
          </a:ln>
        </p:spPr>
      </p:pic>
      <p:sp>
        <p:nvSpPr>
          <p:cNvPr id="602" name="Google Shape;602;p37"/>
          <p:cNvSpPr/>
          <p:nvPr/>
        </p:nvSpPr>
        <p:spPr>
          <a:xfrm>
            <a:off x="3429000" y="2148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Gemini</a:t>
            </a:r>
            <a:endParaRPr sz="1150" b="0" i="0" u="none" strike="noStrike" cap="none">
              <a:solidFill>
                <a:schemeClr val="dk1"/>
              </a:solidFill>
              <a:latin typeface="Calibri"/>
              <a:ea typeface="Calibri"/>
              <a:cs typeface="Calibri"/>
              <a:sym typeface="Calibri"/>
            </a:endParaRPr>
          </a:p>
        </p:txBody>
      </p:sp>
      <p:sp>
        <p:nvSpPr>
          <p:cNvPr id="603" name="Google Shape;603;p37"/>
          <p:cNvSpPr/>
          <p:nvPr/>
        </p:nvSpPr>
        <p:spPr>
          <a:xfrm>
            <a:off x="4663440" y="2148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7"/>
          <p:cNvSpPr/>
          <p:nvPr/>
        </p:nvSpPr>
        <p:spPr>
          <a:xfrm>
            <a:off x="4837176" y="2327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5" name="Google Shape;605;p37" descr="preencoded.png"/>
          <p:cNvPicPr preferRelativeResize="0"/>
          <p:nvPr/>
        </p:nvPicPr>
        <p:blipFill rotWithShape="1">
          <a:blip r:embed="rId5">
            <a:alphaModFix/>
          </a:blip>
          <a:srcRect/>
          <a:stretch/>
        </p:blipFill>
        <p:spPr>
          <a:xfrm>
            <a:off x="4982017" y="2471989"/>
            <a:ext cx="313822" cy="313822"/>
          </a:xfrm>
          <a:prstGeom prst="rect">
            <a:avLst/>
          </a:prstGeom>
          <a:noFill/>
          <a:ln>
            <a:noFill/>
          </a:ln>
        </p:spPr>
      </p:pic>
      <p:sp>
        <p:nvSpPr>
          <p:cNvPr id="606" name="Google Shape;606;p37"/>
          <p:cNvSpPr/>
          <p:nvPr/>
        </p:nvSpPr>
        <p:spPr>
          <a:xfrm>
            <a:off x="5486400" y="2148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Wispr Flow</a:t>
            </a:r>
            <a:endParaRPr sz="1150" b="0" i="0" u="none" strike="noStrike" cap="none">
              <a:solidFill>
                <a:schemeClr val="dk1"/>
              </a:solidFill>
              <a:latin typeface="Calibri"/>
              <a:ea typeface="Calibri"/>
              <a:cs typeface="Calibri"/>
              <a:sym typeface="Calibri"/>
            </a:endParaRPr>
          </a:p>
        </p:txBody>
      </p:sp>
      <p:sp>
        <p:nvSpPr>
          <p:cNvPr id="607" name="Google Shape;607;p37"/>
          <p:cNvSpPr/>
          <p:nvPr/>
        </p:nvSpPr>
        <p:spPr>
          <a:xfrm>
            <a:off x="6720840" y="2148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7"/>
          <p:cNvSpPr/>
          <p:nvPr/>
        </p:nvSpPr>
        <p:spPr>
          <a:xfrm>
            <a:off x="6894576" y="2327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9" name="Google Shape;609;p37" descr="preencoded.png"/>
          <p:cNvPicPr preferRelativeResize="0"/>
          <p:nvPr/>
        </p:nvPicPr>
        <p:blipFill rotWithShape="1">
          <a:blip r:embed="rId6">
            <a:alphaModFix/>
          </a:blip>
          <a:srcRect/>
          <a:stretch/>
        </p:blipFill>
        <p:spPr>
          <a:xfrm>
            <a:off x="7039417" y="2471989"/>
            <a:ext cx="313822" cy="313822"/>
          </a:xfrm>
          <a:prstGeom prst="rect">
            <a:avLst/>
          </a:prstGeom>
          <a:noFill/>
          <a:ln>
            <a:noFill/>
          </a:ln>
        </p:spPr>
      </p:pic>
      <p:sp>
        <p:nvSpPr>
          <p:cNvPr id="610" name="Google Shape;610;p37"/>
          <p:cNvSpPr/>
          <p:nvPr/>
        </p:nvSpPr>
        <p:spPr>
          <a:xfrm>
            <a:off x="7543800" y="2148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ChatGPT</a:t>
            </a:r>
            <a:endParaRPr sz="1150" b="0" i="0" u="none" strike="noStrike" cap="none">
              <a:solidFill>
                <a:schemeClr val="dk1"/>
              </a:solidFill>
              <a:latin typeface="Calibri"/>
              <a:ea typeface="Calibri"/>
              <a:cs typeface="Calibri"/>
              <a:sym typeface="Calibri"/>
            </a:endParaRPr>
          </a:p>
        </p:txBody>
      </p:sp>
      <p:sp>
        <p:nvSpPr>
          <p:cNvPr id="611" name="Google Shape;611;p37"/>
          <p:cNvSpPr/>
          <p:nvPr/>
        </p:nvSpPr>
        <p:spPr>
          <a:xfrm>
            <a:off x="548640" y="3291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7"/>
          <p:cNvSpPr/>
          <p:nvPr/>
        </p:nvSpPr>
        <p:spPr>
          <a:xfrm>
            <a:off x="722376" y="3470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3" name="Google Shape;613;p37" descr="preencoded.png"/>
          <p:cNvPicPr preferRelativeResize="0"/>
          <p:nvPr/>
        </p:nvPicPr>
        <p:blipFill rotWithShape="1">
          <a:blip r:embed="rId7">
            <a:alphaModFix/>
          </a:blip>
          <a:srcRect/>
          <a:stretch/>
        </p:blipFill>
        <p:spPr>
          <a:xfrm>
            <a:off x="867217" y="3614989"/>
            <a:ext cx="313822" cy="313822"/>
          </a:xfrm>
          <a:prstGeom prst="rect">
            <a:avLst/>
          </a:prstGeom>
          <a:noFill/>
          <a:ln>
            <a:noFill/>
          </a:ln>
        </p:spPr>
      </p:pic>
      <p:sp>
        <p:nvSpPr>
          <p:cNvPr id="614" name="Google Shape;614;p37"/>
          <p:cNvSpPr/>
          <p:nvPr/>
        </p:nvSpPr>
        <p:spPr>
          <a:xfrm>
            <a:off x="1371600" y="3291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Leexi</a:t>
            </a:r>
            <a:endParaRPr sz="1150" b="0" i="0" u="none" strike="noStrike" cap="none">
              <a:solidFill>
                <a:schemeClr val="dk1"/>
              </a:solidFill>
              <a:latin typeface="Calibri"/>
              <a:ea typeface="Calibri"/>
              <a:cs typeface="Calibri"/>
              <a:sym typeface="Calibri"/>
            </a:endParaRPr>
          </a:p>
        </p:txBody>
      </p:sp>
      <p:sp>
        <p:nvSpPr>
          <p:cNvPr id="615" name="Google Shape;615;p37"/>
          <p:cNvSpPr/>
          <p:nvPr/>
        </p:nvSpPr>
        <p:spPr>
          <a:xfrm>
            <a:off x="2606040" y="3291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7"/>
          <p:cNvSpPr/>
          <p:nvPr/>
        </p:nvSpPr>
        <p:spPr>
          <a:xfrm>
            <a:off x="2779776" y="3470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7" name="Google Shape;617;p37" descr="preencoded.png"/>
          <p:cNvPicPr preferRelativeResize="0"/>
          <p:nvPr/>
        </p:nvPicPr>
        <p:blipFill rotWithShape="1">
          <a:blip r:embed="rId8">
            <a:alphaModFix/>
          </a:blip>
          <a:srcRect/>
          <a:stretch/>
        </p:blipFill>
        <p:spPr>
          <a:xfrm>
            <a:off x="2924617" y="3614989"/>
            <a:ext cx="313822" cy="313822"/>
          </a:xfrm>
          <a:prstGeom prst="rect">
            <a:avLst/>
          </a:prstGeom>
          <a:noFill/>
          <a:ln>
            <a:noFill/>
          </a:ln>
        </p:spPr>
      </p:pic>
      <p:sp>
        <p:nvSpPr>
          <p:cNvPr id="618" name="Google Shape;618;p37"/>
          <p:cNvSpPr/>
          <p:nvPr/>
        </p:nvSpPr>
        <p:spPr>
          <a:xfrm>
            <a:off x="3429000" y="3291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NotebookLM</a:t>
            </a:r>
            <a:endParaRPr sz="1150" b="0" i="0" u="none" strike="noStrike" cap="none">
              <a:solidFill>
                <a:schemeClr val="dk1"/>
              </a:solidFill>
              <a:latin typeface="Calibri"/>
              <a:ea typeface="Calibri"/>
              <a:cs typeface="Calibri"/>
              <a:sym typeface="Calibri"/>
            </a:endParaRPr>
          </a:p>
        </p:txBody>
      </p:sp>
      <p:sp>
        <p:nvSpPr>
          <p:cNvPr id="619" name="Google Shape;619;p37"/>
          <p:cNvSpPr/>
          <p:nvPr/>
        </p:nvSpPr>
        <p:spPr>
          <a:xfrm>
            <a:off x="4663440" y="3291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7"/>
          <p:cNvSpPr/>
          <p:nvPr/>
        </p:nvSpPr>
        <p:spPr>
          <a:xfrm>
            <a:off x="4837176" y="3470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1" name="Google Shape;621;p37" descr="preencoded.png"/>
          <p:cNvPicPr preferRelativeResize="0"/>
          <p:nvPr/>
        </p:nvPicPr>
        <p:blipFill rotWithShape="1">
          <a:blip r:embed="rId9">
            <a:alphaModFix/>
          </a:blip>
          <a:srcRect/>
          <a:stretch/>
        </p:blipFill>
        <p:spPr>
          <a:xfrm>
            <a:off x="4982017" y="3614989"/>
            <a:ext cx="313822" cy="313822"/>
          </a:xfrm>
          <a:prstGeom prst="rect">
            <a:avLst/>
          </a:prstGeom>
          <a:noFill/>
          <a:ln>
            <a:noFill/>
          </a:ln>
        </p:spPr>
      </p:pic>
      <p:sp>
        <p:nvSpPr>
          <p:cNvPr id="622" name="Google Shape;622;p37"/>
          <p:cNvSpPr/>
          <p:nvPr/>
        </p:nvSpPr>
        <p:spPr>
          <a:xfrm>
            <a:off x="5486400" y="3291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Grok</a:t>
            </a:r>
            <a:endParaRPr sz="1150" b="0" i="0" u="none" strike="noStrike" cap="none">
              <a:solidFill>
                <a:schemeClr val="dk1"/>
              </a:solidFill>
              <a:latin typeface="Calibri"/>
              <a:ea typeface="Calibri"/>
              <a:cs typeface="Calibri"/>
              <a:sym typeface="Calibri"/>
            </a:endParaRPr>
          </a:p>
        </p:txBody>
      </p:sp>
      <p:sp>
        <p:nvSpPr>
          <p:cNvPr id="623" name="Google Shape;623;p37"/>
          <p:cNvSpPr/>
          <p:nvPr/>
        </p:nvSpPr>
        <p:spPr>
          <a:xfrm>
            <a:off x="6720840" y="3291840"/>
            <a:ext cx="1874520" cy="960120"/>
          </a:xfrm>
          <a:prstGeom prst="roundRect">
            <a:avLst>
              <a:gd name="adj" fmla="val 952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7"/>
          <p:cNvSpPr/>
          <p:nvPr/>
        </p:nvSpPr>
        <p:spPr>
          <a:xfrm>
            <a:off x="6894576" y="3470148"/>
            <a:ext cx="603504" cy="60350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5" name="Google Shape;625;p37" descr="preencoded.png"/>
          <p:cNvPicPr preferRelativeResize="0"/>
          <p:nvPr/>
        </p:nvPicPr>
        <p:blipFill rotWithShape="1">
          <a:blip r:embed="rId10">
            <a:alphaModFix/>
          </a:blip>
          <a:srcRect/>
          <a:stretch/>
        </p:blipFill>
        <p:spPr>
          <a:xfrm>
            <a:off x="7039417" y="3614989"/>
            <a:ext cx="313822" cy="313822"/>
          </a:xfrm>
          <a:prstGeom prst="rect">
            <a:avLst/>
          </a:prstGeom>
          <a:noFill/>
          <a:ln>
            <a:noFill/>
          </a:ln>
        </p:spPr>
      </p:pic>
      <p:sp>
        <p:nvSpPr>
          <p:cNvPr id="626" name="Google Shape;626;p37"/>
          <p:cNvSpPr/>
          <p:nvPr/>
        </p:nvSpPr>
        <p:spPr>
          <a:xfrm>
            <a:off x="7543800" y="3291840"/>
            <a:ext cx="978408" cy="9601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150"/>
              <a:buFont typeface="Calibri"/>
              <a:buNone/>
            </a:pPr>
            <a:r>
              <a:rPr lang="en-US" sz="1150" b="1" i="0" u="none" strike="noStrike" cap="none">
                <a:solidFill>
                  <a:srgbClr val="1C2B3A"/>
                </a:solidFill>
                <a:latin typeface="Calibri"/>
                <a:ea typeface="Calibri"/>
                <a:cs typeface="Calibri"/>
                <a:sym typeface="Calibri"/>
              </a:rPr>
              <a:t>Copilot</a:t>
            </a:r>
            <a:endParaRPr sz="1150" b="0" i="0" u="none" strike="noStrike" cap="none">
              <a:solidFill>
                <a:schemeClr val="dk1"/>
              </a:solidFill>
              <a:latin typeface="Calibri"/>
              <a:ea typeface="Calibri"/>
              <a:cs typeface="Calibri"/>
              <a:sym typeface="Calibri"/>
            </a:endParaRPr>
          </a:p>
        </p:txBody>
      </p:sp>
      <p:sp>
        <p:nvSpPr>
          <p:cNvPr id="627" name="Google Shape;627;p37"/>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632"/>
        <p:cNvGrpSpPr/>
        <p:nvPr/>
      </p:nvGrpSpPr>
      <p:grpSpPr>
        <a:xfrm>
          <a:off x="0" y="0"/>
          <a:ext cx="0" cy="0"/>
          <a:chOff x="0" y="0"/>
          <a:chExt cx="0" cy="0"/>
        </a:xfrm>
      </p:grpSpPr>
      <p:sp>
        <p:nvSpPr>
          <p:cNvPr id="633" name="Google Shape;633;p38"/>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WAARVOOR GEBRUIK IK HET?</a:t>
            </a:r>
            <a:endParaRPr sz="1250" b="0" i="0" u="none" strike="noStrike" cap="none">
              <a:solidFill>
                <a:schemeClr val="dk1"/>
              </a:solidFill>
              <a:latin typeface="Calibri"/>
              <a:ea typeface="Calibri"/>
              <a:cs typeface="Calibri"/>
              <a:sym typeface="Calibri"/>
            </a:endParaRPr>
          </a:p>
        </p:txBody>
      </p:sp>
      <p:sp>
        <p:nvSpPr>
          <p:cNvPr id="634" name="Google Shape;634;p38"/>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Van werk tot weekend</a:t>
            </a:r>
            <a:endParaRPr sz="3000" b="0" i="0" u="none" strike="noStrike" cap="none">
              <a:solidFill>
                <a:schemeClr val="dk1"/>
              </a:solidFill>
              <a:latin typeface="Calibri"/>
              <a:ea typeface="Calibri"/>
              <a:cs typeface="Calibri"/>
              <a:sym typeface="Calibri"/>
            </a:endParaRPr>
          </a:p>
        </p:txBody>
      </p:sp>
      <p:sp>
        <p:nvSpPr>
          <p:cNvPr id="635" name="Google Shape;635;p38"/>
          <p:cNvSpPr/>
          <p:nvPr/>
        </p:nvSpPr>
        <p:spPr>
          <a:xfrm>
            <a:off x="548640" y="1536192"/>
            <a:ext cx="3931920" cy="420624"/>
          </a:xfrm>
          <a:prstGeom prst="roundRect">
            <a:avLst>
              <a:gd name="adj" fmla="val 17391"/>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8"/>
          <p:cNvSpPr/>
          <p:nvPr/>
        </p:nvSpPr>
        <p:spPr>
          <a:xfrm>
            <a:off x="548640" y="1536192"/>
            <a:ext cx="3931920"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ZAKELIJK</a:t>
            </a:r>
            <a:endParaRPr sz="1200" b="0" i="0" u="none" strike="noStrike" cap="none">
              <a:solidFill>
                <a:schemeClr val="dk1"/>
              </a:solidFill>
              <a:latin typeface="Calibri"/>
              <a:ea typeface="Calibri"/>
              <a:cs typeface="Calibri"/>
              <a:sym typeface="Calibri"/>
            </a:endParaRPr>
          </a:p>
        </p:txBody>
      </p:sp>
      <p:sp>
        <p:nvSpPr>
          <p:cNvPr id="637" name="Google Shape;637;p38"/>
          <p:cNvSpPr/>
          <p:nvPr/>
        </p:nvSpPr>
        <p:spPr>
          <a:xfrm>
            <a:off x="4663440" y="1536192"/>
            <a:ext cx="3931920" cy="420624"/>
          </a:xfrm>
          <a:prstGeom prst="roundRect">
            <a:avLst>
              <a:gd name="adj" fmla="val 17391"/>
            </a:avLst>
          </a:prstGeom>
          <a:solidFill>
            <a:srgbClr val="2E9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8"/>
          <p:cNvSpPr/>
          <p:nvPr/>
        </p:nvSpPr>
        <p:spPr>
          <a:xfrm>
            <a:off x="4663440" y="1536192"/>
            <a:ext cx="3931920"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PRIVÉ</a:t>
            </a:r>
            <a:endParaRPr sz="1200" b="0" i="0" u="none" strike="noStrike" cap="none">
              <a:solidFill>
                <a:schemeClr val="dk1"/>
              </a:solidFill>
              <a:latin typeface="Calibri"/>
              <a:ea typeface="Calibri"/>
              <a:cs typeface="Calibri"/>
              <a:sym typeface="Calibri"/>
            </a:endParaRPr>
          </a:p>
        </p:txBody>
      </p:sp>
      <p:sp>
        <p:nvSpPr>
          <p:cNvPr id="639" name="Google Shape;639;p38"/>
          <p:cNvSpPr/>
          <p:nvPr/>
        </p:nvSpPr>
        <p:spPr>
          <a:xfrm>
            <a:off x="658368" y="20939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0" name="Google Shape;640;p38" descr="preencoded.png"/>
          <p:cNvPicPr preferRelativeResize="0"/>
          <p:nvPr/>
        </p:nvPicPr>
        <p:blipFill rotWithShape="1">
          <a:blip r:embed="rId3">
            <a:alphaModFix/>
          </a:blip>
          <a:srcRect/>
          <a:stretch/>
        </p:blipFill>
        <p:spPr>
          <a:xfrm>
            <a:off x="759318" y="2194926"/>
            <a:ext cx="218724" cy="218724"/>
          </a:xfrm>
          <a:prstGeom prst="rect">
            <a:avLst/>
          </a:prstGeom>
          <a:noFill/>
          <a:ln>
            <a:noFill/>
          </a:ln>
        </p:spPr>
      </p:pic>
      <p:sp>
        <p:nvSpPr>
          <p:cNvPr id="641" name="Google Shape;641;p38"/>
          <p:cNvSpPr/>
          <p:nvPr/>
        </p:nvSpPr>
        <p:spPr>
          <a:xfrm>
            <a:off x="1216152" y="2139696"/>
            <a:ext cx="3264408"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E-mails &amp; teksten opstellen</a:t>
            </a:r>
            <a:endParaRPr sz="1200" b="0" i="0" u="none" strike="noStrike" cap="none">
              <a:solidFill>
                <a:schemeClr val="dk1"/>
              </a:solidFill>
              <a:latin typeface="Calibri"/>
              <a:ea typeface="Calibri"/>
              <a:cs typeface="Calibri"/>
              <a:sym typeface="Calibri"/>
            </a:endParaRPr>
          </a:p>
        </p:txBody>
      </p:sp>
      <p:sp>
        <p:nvSpPr>
          <p:cNvPr id="642" name="Google Shape;642;p38"/>
          <p:cNvSpPr/>
          <p:nvPr/>
        </p:nvSpPr>
        <p:spPr>
          <a:xfrm>
            <a:off x="658368" y="25511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3" name="Google Shape;643;p38" descr="preencoded.png"/>
          <p:cNvPicPr preferRelativeResize="0"/>
          <p:nvPr/>
        </p:nvPicPr>
        <p:blipFill rotWithShape="1">
          <a:blip r:embed="rId4">
            <a:alphaModFix/>
          </a:blip>
          <a:srcRect/>
          <a:stretch/>
        </p:blipFill>
        <p:spPr>
          <a:xfrm>
            <a:off x="759318" y="2652126"/>
            <a:ext cx="218724" cy="218724"/>
          </a:xfrm>
          <a:prstGeom prst="rect">
            <a:avLst/>
          </a:prstGeom>
          <a:noFill/>
          <a:ln>
            <a:noFill/>
          </a:ln>
        </p:spPr>
      </p:pic>
      <p:sp>
        <p:nvSpPr>
          <p:cNvPr id="644" name="Google Shape;644;p38"/>
          <p:cNvSpPr/>
          <p:nvPr/>
        </p:nvSpPr>
        <p:spPr>
          <a:xfrm>
            <a:off x="1216152" y="2596896"/>
            <a:ext cx="3264408"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Documenten &amp; voorwaarden voorbereiden</a:t>
            </a:r>
            <a:endParaRPr sz="1200" b="0" i="0" u="none" strike="noStrike" cap="none">
              <a:solidFill>
                <a:schemeClr val="dk1"/>
              </a:solidFill>
              <a:latin typeface="Calibri"/>
              <a:ea typeface="Calibri"/>
              <a:cs typeface="Calibri"/>
              <a:sym typeface="Calibri"/>
            </a:endParaRPr>
          </a:p>
        </p:txBody>
      </p:sp>
      <p:sp>
        <p:nvSpPr>
          <p:cNvPr id="645" name="Google Shape;645;p38"/>
          <p:cNvSpPr/>
          <p:nvPr/>
        </p:nvSpPr>
        <p:spPr>
          <a:xfrm>
            <a:off x="658368" y="30083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6" name="Google Shape;646;p38" descr="preencoded.png"/>
          <p:cNvPicPr preferRelativeResize="0"/>
          <p:nvPr/>
        </p:nvPicPr>
        <p:blipFill rotWithShape="1">
          <a:blip r:embed="rId5">
            <a:alphaModFix/>
          </a:blip>
          <a:srcRect/>
          <a:stretch/>
        </p:blipFill>
        <p:spPr>
          <a:xfrm>
            <a:off x="759318" y="3109326"/>
            <a:ext cx="218724" cy="218724"/>
          </a:xfrm>
          <a:prstGeom prst="rect">
            <a:avLst/>
          </a:prstGeom>
          <a:noFill/>
          <a:ln>
            <a:noFill/>
          </a:ln>
        </p:spPr>
      </p:pic>
      <p:sp>
        <p:nvSpPr>
          <p:cNvPr id="647" name="Google Shape;647;p38"/>
          <p:cNvSpPr/>
          <p:nvPr/>
        </p:nvSpPr>
        <p:spPr>
          <a:xfrm>
            <a:off x="1216152" y="3054096"/>
            <a:ext cx="3264408"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Gespreksverslagen uitwerken</a:t>
            </a:r>
            <a:endParaRPr sz="1200" b="0" i="0" u="none" strike="noStrike" cap="none">
              <a:solidFill>
                <a:schemeClr val="dk1"/>
              </a:solidFill>
              <a:latin typeface="Calibri"/>
              <a:ea typeface="Calibri"/>
              <a:cs typeface="Calibri"/>
              <a:sym typeface="Calibri"/>
            </a:endParaRPr>
          </a:p>
        </p:txBody>
      </p:sp>
      <p:sp>
        <p:nvSpPr>
          <p:cNvPr id="648" name="Google Shape;648;p38"/>
          <p:cNvSpPr/>
          <p:nvPr/>
        </p:nvSpPr>
        <p:spPr>
          <a:xfrm>
            <a:off x="658368" y="34655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9" name="Google Shape;649;p38" descr="preencoded.png"/>
          <p:cNvPicPr preferRelativeResize="0"/>
          <p:nvPr/>
        </p:nvPicPr>
        <p:blipFill rotWithShape="1">
          <a:blip r:embed="rId6">
            <a:alphaModFix/>
          </a:blip>
          <a:srcRect/>
          <a:stretch/>
        </p:blipFill>
        <p:spPr>
          <a:xfrm>
            <a:off x="759318" y="3566526"/>
            <a:ext cx="218724" cy="218724"/>
          </a:xfrm>
          <a:prstGeom prst="rect">
            <a:avLst/>
          </a:prstGeom>
          <a:noFill/>
          <a:ln>
            <a:noFill/>
          </a:ln>
        </p:spPr>
      </p:pic>
      <p:sp>
        <p:nvSpPr>
          <p:cNvPr id="650" name="Google Shape;650;p38"/>
          <p:cNvSpPr/>
          <p:nvPr/>
        </p:nvSpPr>
        <p:spPr>
          <a:xfrm>
            <a:off x="1216152" y="3511296"/>
            <a:ext cx="3264408"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Podcasts &amp; samenvattingen maken</a:t>
            </a:r>
            <a:endParaRPr sz="1200" b="0" i="0" u="none" strike="noStrike" cap="none">
              <a:solidFill>
                <a:schemeClr val="dk1"/>
              </a:solidFill>
              <a:latin typeface="Calibri"/>
              <a:ea typeface="Calibri"/>
              <a:cs typeface="Calibri"/>
              <a:sym typeface="Calibri"/>
            </a:endParaRPr>
          </a:p>
        </p:txBody>
      </p:sp>
      <p:sp>
        <p:nvSpPr>
          <p:cNvPr id="651" name="Google Shape;651;p38"/>
          <p:cNvSpPr/>
          <p:nvPr/>
        </p:nvSpPr>
        <p:spPr>
          <a:xfrm>
            <a:off x="658368" y="39227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2" name="Google Shape;652;p38" descr="preencoded.png"/>
          <p:cNvPicPr preferRelativeResize="0"/>
          <p:nvPr/>
        </p:nvPicPr>
        <p:blipFill rotWithShape="1">
          <a:blip r:embed="rId7">
            <a:alphaModFix/>
          </a:blip>
          <a:srcRect/>
          <a:stretch/>
        </p:blipFill>
        <p:spPr>
          <a:xfrm>
            <a:off x="759318" y="4023726"/>
            <a:ext cx="218724" cy="218724"/>
          </a:xfrm>
          <a:prstGeom prst="rect">
            <a:avLst/>
          </a:prstGeom>
          <a:noFill/>
          <a:ln>
            <a:noFill/>
          </a:ln>
        </p:spPr>
      </p:pic>
      <p:sp>
        <p:nvSpPr>
          <p:cNvPr id="653" name="Google Shape;653;p38"/>
          <p:cNvSpPr/>
          <p:nvPr/>
        </p:nvSpPr>
        <p:spPr>
          <a:xfrm>
            <a:off x="1216152" y="3968496"/>
            <a:ext cx="3264408"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a:solidFill>
                  <a:srgbClr val="1C2B3A"/>
                </a:solidFill>
                <a:latin typeface="Calibri"/>
                <a:ea typeface="Calibri"/>
                <a:cs typeface="Calibri"/>
                <a:sym typeface="Calibri"/>
              </a:rPr>
              <a:t>(marketing)</a:t>
            </a:r>
            <a:r>
              <a:rPr lang="en-US" sz="1200" b="0" i="0" u="none" strike="noStrike" cap="none">
                <a:solidFill>
                  <a:srgbClr val="1C2B3A"/>
                </a:solidFill>
                <a:latin typeface="Calibri"/>
                <a:ea typeface="Calibri"/>
                <a:cs typeface="Calibri"/>
                <a:sym typeface="Calibri"/>
              </a:rPr>
              <a:t>Plannen &amp; wensen opstellen</a:t>
            </a:r>
            <a:endParaRPr sz="1200" b="0" i="0" u="none" strike="noStrike" cap="none">
              <a:solidFill>
                <a:schemeClr val="dk1"/>
              </a:solidFill>
              <a:latin typeface="Calibri"/>
              <a:ea typeface="Calibri"/>
              <a:cs typeface="Calibri"/>
              <a:sym typeface="Calibri"/>
            </a:endParaRPr>
          </a:p>
        </p:txBody>
      </p:sp>
      <p:sp>
        <p:nvSpPr>
          <p:cNvPr id="654" name="Google Shape;654;p38"/>
          <p:cNvSpPr/>
          <p:nvPr/>
        </p:nvSpPr>
        <p:spPr>
          <a:xfrm>
            <a:off x="4773168" y="20939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5" name="Google Shape;655;p38" descr="preencoded.png"/>
          <p:cNvPicPr preferRelativeResize="0"/>
          <p:nvPr/>
        </p:nvPicPr>
        <p:blipFill rotWithShape="1">
          <a:blip r:embed="rId8">
            <a:alphaModFix/>
          </a:blip>
          <a:srcRect/>
          <a:stretch/>
        </p:blipFill>
        <p:spPr>
          <a:xfrm>
            <a:off x="4874118" y="2194926"/>
            <a:ext cx="218724" cy="218724"/>
          </a:xfrm>
          <a:prstGeom prst="rect">
            <a:avLst/>
          </a:prstGeom>
          <a:noFill/>
          <a:ln>
            <a:noFill/>
          </a:ln>
        </p:spPr>
      </p:pic>
      <p:sp>
        <p:nvSpPr>
          <p:cNvPr id="656" name="Google Shape;656;p38"/>
          <p:cNvSpPr/>
          <p:nvPr/>
        </p:nvSpPr>
        <p:spPr>
          <a:xfrm>
            <a:off x="5330952" y="2139696"/>
            <a:ext cx="3200400"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Vakanties plannen</a:t>
            </a:r>
            <a:endParaRPr sz="1200" b="0" i="0" u="none" strike="noStrike" cap="none">
              <a:solidFill>
                <a:schemeClr val="dk1"/>
              </a:solidFill>
              <a:latin typeface="Calibri"/>
              <a:ea typeface="Calibri"/>
              <a:cs typeface="Calibri"/>
              <a:sym typeface="Calibri"/>
            </a:endParaRPr>
          </a:p>
        </p:txBody>
      </p:sp>
      <p:sp>
        <p:nvSpPr>
          <p:cNvPr id="657" name="Google Shape;657;p38"/>
          <p:cNvSpPr/>
          <p:nvPr/>
        </p:nvSpPr>
        <p:spPr>
          <a:xfrm>
            <a:off x="4773168" y="25511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8" name="Google Shape;658;p38" descr="preencoded.png"/>
          <p:cNvPicPr preferRelativeResize="0"/>
          <p:nvPr/>
        </p:nvPicPr>
        <p:blipFill rotWithShape="1">
          <a:blip r:embed="rId9">
            <a:alphaModFix/>
          </a:blip>
          <a:srcRect/>
          <a:stretch/>
        </p:blipFill>
        <p:spPr>
          <a:xfrm>
            <a:off x="4874118" y="2652126"/>
            <a:ext cx="218724" cy="218724"/>
          </a:xfrm>
          <a:prstGeom prst="rect">
            <a:avLst/>
          </a:prstGeom>
          <a:noFill/>
          <a:ln>
            <a:noFill/>
          </a:ln>
        </p:spPr>
      </p:pic>
      <p:sp>
        <p:nvSpPr>
          <p:cNvPr id="659" name="Google Shape;659;p38"/>
          <p:cNvSpPr/>
          <p:nvPr/>
        </p:nvSpPr>
        <p:spPr>
          <a:xfrm>
            <a:off x="5330952" y="2596896"/>
            <a:ext cx="3200400"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a:solidFill>
                  <a:srgbClr val="1C2B3A"/>
                </a:solidFill>
                <a:latin typeface="Calibri"/>
                <a:ea typeface="Calibri"/>
                <a:cs typeface="Calibri"/>
                <a:sym typeface="Calibri"/>
              </a:rPr>
              <a:t>Van alles r</a:t>
            </a:r>
            <a:r>
              <a:rPr lang="en-US" sz="1200" b="0" i="0" u="none" strike="noStrike" cap="none">
                <a:solidFill>
                  <a:srgbClr val="1C2B3A"/>
                </a:solidFill>
                <a:latin typeface="Calibri"/>
                <a:ea typeface="Calibri"/>
                <a:cs typeface="Calibri"/>
                <a:sym typeface="Calibri"/>
              </a:rPr>
              <a:t>epar</a:t>
            </a:r>
            <a:r>
              <a:rPr lang="en-US" sz="1200">
                <a:solidFill>
                  <a:srgbClr val="1C2B3A"/>
                </a:solidFill>
                <a:latin typeface="Calibri"/>
                <a:ea typeface="Calibri"/>
                <a:cs typeface="Calibri"/>
                <a:sym typeface="Calibri"/>
              </a:rPr>
              <a:t>eren</a:t>
            </a:r>
            <a:endParaRPr sz="1200" b="0" i="0" u="none" strike="noStrike" cap="none">
              <a:solidFill>
                <a:schemeClr val="dk1"/>
              </a:solidFill>
              <a:latin typeface="Calibri"/>
              <a:ea typeface="Calibri"/>
              <a:cs typeface="Calibri"/>
              <a:sym typeface="Calibri"/>
            </a:endParaRPr>
          </a:p>
        </p:txBody>
      </p:sp>
      <p:sp>
        <p:nvSpPr>
          <p:cNvPr id="660" name="Google Shape;660;p38"/>
          <p:cNvSpPr/>
          <p:nvPr/>
        </p:nvSpPr>
        <p:spPr>
          <a:xfrm>
            <a:off x="4773168" y="30083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1" name="Google Shape;661;p38" descr="preencoded.png"/>
          <p:cNvPicPr preferRelativeResize="0"/>
          <p:nvPr/>
        </p:nvPicPr>
        <p:blipFill rotWithShape="1">
          <a:blip r:embed="rId10">
            <a:alphaModFix/>
          </a:blip>
          <a:srcRect/>
          <a:stretch/>
        </p:blipFill>
        <p:spPr>
          <a:xfrm>
            <a:off x="4874118" y="3109326"/>
            <a:ext cx="218724" cy="218724"/>
          </a:xfrm>
          <a:prstGeom prst="rect">
            <a:avLst/>
          </a:prstGeom>
          <a:noFill/>
          <a:ln>
            <a:noFill/>
          </a:ln>
        </p:spPr>
      </p:pic>
      <p:sp>
        <p:nvSpPr>
          <p:cNvPr id="662" name="Google Shape;662;p38"/>
          <p:cNvSpPr/>
          <p:nvPr/>
        </p:nvSpPr>
        <p:spPr>
          <a:xfrm>
            <a:off x="5330952" y="3054096"/>
            <a:ext cx="3200400"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Klussen leren (plinten zagen)</a:t>
            </a:r>
            <a:endParaRPr sz="1200" b="0" i="0" u="none" strike="noStrike" cap="none">
              <a:solidFill>
                <a:schemeClr val="dk1"/>
              </a:solidFill>
              <a:latin typeface="Calibri"/>
              <a:ea typeface="Calibri"/>
              <a:cs typeface="Calibri"/>
              <a:sym typeface="Calibri"/>
            </a:endParaRPr>
          </a:p>
        </p:txBody>
      </p:sp>
      <p:sp>
        <p:nvSpPr>
          <p:cNvPr id="663" name="Google Shape;663;p38"/>
          <p:cNvSpPr/>
          <p:nvPr/>
        </p:nvSpPr>
        <p:spPr>
          <a:xfrm>
            <a:off x="4773168" y="3465576"/>
            <a:ext cx="420624" cy="42062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4" name="Google Shape;664;p38" descr="preencoded.png"/>
          <p:cNvPicPr preferRelativeResize="0"/>
          <p:nvPr/>
        </p:nvPicPr>
        <p:blipFill rotWithShape="1">
          <a:blip r:embed="rId11">
            <a:alphaModFix/>
          </a:blip>
          <a:srcRect/>
          <a:stretch/>
        </p:blipFill>
        <p:spPr>
          <a:xfrm>
            <a:off x="4874118" y="3566526"/>
            <a:ext cx="218724" cy="218724"/>
          </a:xfrm>
          <a:prstGeom prst="rect">
            <a:avLst/>
          </a:prstGeom>
          <a:noFill/>
          <a:ln>
            <a:noFill/>
          </a:ln>
        </p:spPr>
      </p:pic>
      <p:sp>
        <p:nvSpPr>
          <p:cNvPr id="665" name="Google Shape;665;p38"/>
          <p:cNvSpPr/>
          <p:nvPr/>
        </p:nvSpPr>
        <p:spPr>
          <a:xfrm>
            <a:off x="5330952" y="3511296"/>
            <a:ext cx="3200400" cy="32918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200"/>
              <a:buFont typeface="Calibri"/>
              <a:buNone/>
            </a:pPr>
            <a:r>
              <a:rPr lang="en-US" sz="1200" b="0" i="0" u="none" strike="noStrike" cap="none">
                <a:solidFill>
                  <a:srgbClr val="1C2B3A"/>
                </a:solidFill>
                <a:latin typeface="Calibri"/>
                <a:ea typeface="Calibri"/>
                <a:cs typeface="Calibri"/>
                <a:sym typeface="Calibri"/>
              </a:rPr>
              <a:t>Mails beantwoorden</a:t>
            </a:r>
            <a:endParaRPr sz="1200" b="0" i="0" u="none" strike="noStrike" cap="none">
              <a:solidFill>
                <a:schemeClr val="dk1"/>
              </a:solidFill>
              <a:latin typeface="Calibri"/>
              <a:ea typeface="Calibri"/>
              <a:cs typeface="Calibri"/>
              <a:sym typeface="Calibri"/>
            </a:endParaRPr>
          </a:p>
        </p:txBody>
      </p:sp>
      <p:sp>
        <p:nvSpPr>
          <p:cNvPr id="666" name="Google Shape;666;p38"/>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1"/>
        <p:cNvGrpSpPr/>
        <p:nvPr/>
      </p:nvGrpSpPr>
      <p:grpSpPr>
        <a:xfrm>
          <a:off x="0" y="0"/>
          <a:ext cx="0" cy="0"/>
          <a:chOff x="0" y="0"/>
          <a:chExt cx="0" cy="0"/>
        </a:xfrm>
      </p:grpSpPr>
      <p:sp>
        <p:nvSpPr>
          <p:cNvPr id="672" name="Google Shape;672;p39"/>
          <p:cNvSpPr/>
          <p:nvPr/>
        </p:nvSpPr>
        <p:spPr>
          <a:xfrm>
            <a:off x="685800" y="1783080"/>
            <a:ext cx="64008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400"/>
              <a:buFont typeface="Calibri"/>
              <a:buNone/>
            </a:pPr>
            <a:r>
              <a:rPr lang="en-US" sz="1400" b="1" i="0" u="none" strike="noStrike" cap="none">
                <a:solidFill>
                  <a:srgbClr val="E8A33D"/>
                </a:solidFill>
                <a:latin typeface="Calibri"/>
                <a:ea typeface="Calibri"/>
                <a:cs typeface="Calibri"/>
                <a:sym typeface="Calibri"/>
              </a:rPr>
              <a:t>VAN ALGEMEEN NAAR CONCREET</a:t>
            </a:r>
            <a:endParaRPr sz="1400" b="0" i="0" u="none" strike="noStrike" cap="none">
              <a:solidFill>
                <a:schemeClr val="dk1"/>
              </a:solidFill>
              <a:latin typeface="Calibri"/>
              <a:ea typeface="Calibri"/>
              <a:cs typeface="Calibri"/>
              <a:sym typeface="Calibri"/>
            </a:endParaRPr>
          </a:p>
        </p:txBody>
      </p:sp>
      <p:sp>
        <p:nvSpPr>
          <p:cNvPr id="673" name="Google Shape;673;p39"/>
          <p:cNvSpPr/>
          <p:nvPr/>
        </p:nvSpPr>
        <p:spPr>
          <a:xfrm>
            <a:off x="658368" y="2194560"/>
            <a:ext cx="7772400" cy="1005840"/>
          </a:xfrm>
          <a:prstGeom prst="rect">
            <a:avLst/>
          </a:prstGeom>
          <a:noFill/>
          <a:ln>
            <a:noFill/>
          </a:ln>
        </p:spPr>
        <p:txBody>
          <a:bodyPr spcFirstLastPara="1" wrap="square" lIns="0" tIns="0" rIns="0" bIns="0" anchor="ctr" anchorCtr="0">
            <a:noAutofit/>
          </a:bodyPr>
          <a:lstStyle/>
          <a:p>
            <a:pPr marL="0" marR="0" lvl="0" indent="0" algn="l" rtl="0">
              <a:lnSpc>
                <a:spcPct val="102000"/>
              </a:lnSpc>
              <a:spcBef>
                <a:spcPts val="0"/>
              </a:spcBef>
              <a:spcAft>
                <a:spcPts val="0"/>
              </a:spcAft>
              <a:buClr>
                <a:srgbClr val="FFFFFF"/>
              </a:buClr>
              <a:buSzPts val="3600"/>
              <a:buFont typeface="Cambria"/>
              <a:buNone/>
            </a:pPr>
            <a:r>
              <a:rPr lang="en-US" sz="3600" b="1" i="0" u="none" strike="noStrike" cap="none">
                <a:solidFill>
                  <a:srgbClr val="FFFFFF"/>
                </a:solidFill>
                <a:latin typeface="Cambria"/>
                <a:ea typeface="Cambria"/>
                <a:cs typeface="Cambria"/>
                <a:sym typeface="Cambria"/>
              </a:rPr>
              <a:t>En nu: wat doen we ín AccountView?</a:t>
            </a:r>
            <a:endParaRPr sz="3600" b="0" i="0" u="none" strike="noStrike" cap="none">
              <a:solidFill>
                <a:schemeClr val="dk1"/>
              </a:solidFill>
              <a:latin typeface="Calibri"/>
              <a:ea typeface="Calibri"/>
              <a:cs typeface="Calibri"/>
              <a:sym typeface="Calibri"/>
            </a:endParaRPr>
          </a:p>
        </p:txBody>
      </p:sp>
      <p:sp>
        <p:nvSpPr>
          <p:cNvPr id="674" name="Google Shape;674;p39"/>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
        <p:nvSpPr>
          <p:cNvPr id="675" name="Google Shape;675;p39"/>
          <p:cNvSpPr/>
          <p:nvPr/>
        </p:nvSpPr>
        <p:spPr>
          <a:xfrm>
            <a:off x="8321040" y="4855464"/>
            <a:ext cx="274320" cy="2286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35</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680"/>
        <p:cNvGrpSpPr/>
        <p:nvPr/>
      </p:nvGrpSpPr>
      <p:grpSpPr>
        <a:xfrm>
          <a:off x="0" y="0"/>
          <a:ext cx="0" cy="0"/>
          <a:chOff x="0" y="0"/>
          <a:chExt cx="0" cy="0"/>
        </a:xfrm>
      </p:grpSpPr>
      <p:sp>
        <p:nvSpPr>
          <p:cNvPr id="681" name="Google Shape;681;p40"/>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VANDAAG AL BESCHIKBAAR</a:t>
            </a:r>
            <a:endParaRPr sz="1250" b="0" i="0" u="none" strike="noStrike" cap="none">
              <a:solidFill>
                <a:schemeClr val="dk1"/>
              </a:solidFill>
              <a:latin typeface="Calibri"/>
              <a:ea typeface="Calibri"/>
              <a:cs typeface="Calibri"/>
              <a:sym typeface="Calibri"/>
            </a:endParaRPr>
          </a:p>
        </p:txBody>
      </p:sp>
      <p:sp>
        <p:nvSpPr>
          <p:cNvPr id="682" name="Google Shape;682;p40"/>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AI die u nú al helpt</a:t>
            </a:r>
            <a:endParaRPr sz="3000" b="0" i="0" u="none" strike="noStrike" cap="none">
              <a:solidFill>
                <a:schemeClr val="dk1"/>
              </a:solidFill>
              <a:latin typeface="Calibri"/>
              <a:ea typeface="Calibri"/>
              <a:cs typeface="Calibri"/>
              <a:sym typeface="Calibri"/>
            </a:endParaRPr>
          </a:p>
        </p:txBody>
      </p:sp>
      <p:sp>
        <p:nvSpPr>
          <p:cNvPr id="683" name="Google Shape;683;p40"/>
          <p:cNvSpPr/>
          <p:nvPr/>
        </p:nvSpPr>
        <p:spPr>
          <a:xfrm>
            <a:off x="548640" y="1627632"/>
            <a:ext cx="3931920" cy="2468880"/>
          </a:xfrm>
          <a:prstGeom prst="roundRect">
            <a:avLst>
              <a:gd name="adj" fmla="val 370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0"/>
          <p:cNvSpPr/>
          <p:nvPr/>
        </p:nvSpPr>
        <p:spPr>
          <a:xfrm>
            <a:off x="859536" y="1901952"/>
            <a:ext cx="877824" cy="87782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5" name="Google Shape;685;p40" descr="preencoded.png"/>
          <p:cNvPicPr preferRelativeResize="0"/>
          <p:nvPr/>
        </p:nvPicPr>
        <p:blipFill rotWithShape="1">
          <a:blip r:embed="rId3">
            <a:alphaModFix/>
          </a:blip>
          <a:srcRect/>
          <a:stretch/>
        </p:blipFill>
        <p:spPr>
          <a:xfrm>
            <a:off x="1070214" y="2112630"/>
            <a:ext cx="456468" cy="456468"/>
          </a:xfrm>
          <a:prstGeom prst="rect">
            <a:avLst/>
          </a:prstGeom>
          <a:noFill/>
          <a:ln>
            <a:noFill/>
          </a:ln>
        </p:spPr>
      </p:pic>
      <p:sp>
        <p:nvSpPr>
          <p:cNvPr id="686" name="Google Shape;686;p40"/>
          <p:cNvSpPr/>
          <p:nvPr/>
        </p:nvSpPr>
        <p:spPr>
          <a:xfrm>
            <a:off x="1874520" y="2084832"/>
            <a:ext cx="24688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AI-assistent · 24/7</a:t>
            </a:r>
            <a:endParaRPr sz="1800" b="0" i="0" u="none" strike="noStrike" cap="none">
              <a:solidFill>
                <a:schemeClr val="dk1"/>
              </a:solidFill>
              <a:latin typeface="Calibri"/>
              <a:ea typeface="Calibri"/>
              <a:cs typeface="Calibri"/>
              <a:sym typeface="Calibri"/>
            </a:endParaRPr>
          </a:p>
        </p:txBody>
      </p:sp>
      <p:sp>
        <p:nvSpPr>
          <p:cNvPr id="687" name="Google Shape;687;p40"/>
          <p:cNvSpPr/>
          <p:nvPr/>
        </p:nvSpPr>
        <p:spPr>
          <a:xfrm>
            <a:off x="914400" y="3044952"/>
            <a:ext cx="3200400" cy="914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Direct antwoord op uw vragen op accountview.nl — uit onze diepe kennisbank. Geen wachttijden, meteen resultaat.</a:t>
            </a:r>
            <a:endParaRPr sz="1350" b="0" i="0" u="none" strike="noStrike" cap="none">
              <a:solidFill>
                <a:schemeClr val="dk1"/>
              </a:solidFill>
              <a:latin typeface="Calibri"/>
              <a:ea typeface="Calibri"/>
              <a:cs typeface="Calibri"/>
              <a:sym typeface="Calibri"/>
            </a:endParaRPr>
          </a:p>
        </p:txBody>
      </p:sp>
      <p:sp>
        <p:nvSpPr>
          <p:cNvPr id="688" name="Google Shape;688;p40"/>
          <p:cNvSpPr/>
          <p:nvPr/>
        </p:nvSpPr>
        <p:spPr>
          <a:xfrm>
            <a:off x="4663440" y="1627632"/>
            <a:ext cx="3931920" cy="2468880"/>
          </a:xfrm>
          <a:prstGeom prst="roundRect">
            <a:avLst>
              <a:gd name="adj" fmla="val 370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0"/>
          <p:cNvSpPr/>
          <p:nvPr/>
        </p:nvSpPr>
        <p:spPr>
          <a:xfrm>
            <a:off x="4974336" y="1901952"/>
            <a:ext cx="877824" cy="877824"/>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90" name="Google Shape;690;p40" descr="preencoded.png"/>
          <p:cNvPicPr preferRelativeResize="0"/>
          <p:nvPr/>
        </p:nvPicPr>
        <p:blipFill rotWithShape="1">
          <a:blip r:embed="rId4">
            <a:alphaModFix/>
          </a:blip>
          <a:srcRect/>
          <a:stretch/>
        </p:blipFill>
        <p:spPr>
          <a:xfrm>
            <a:off x="5185014" y="2112630"/>
            <a:ext cx="456468" cy="456468"/>
          </a:xfrm>
          <a:prstGeom prst="rect">
            <a:avLst/>
          </a:prstGeom>
          <a:noFill/>
          <a:ln>
            <a:noFill/>
          </a:ln>
        </p:spPr>
      </p:pic>
      <p:sp>
        <p:nvSpPr>
          <p:cNvPr id="691" name="Google Shape;691;p40"/>
          <p:cNvSpPr/>
          <p:nvPr/>
        </p:nvSpPr>
        <p:spPr>
          <a:xfrm>
            <a:off x="5989320" y="2084832"/>
            <a:ext cx="24688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Smart Selection</a:t>
            </a:r>
            <a:endParaRPr sz="1800" b="0" i="0" u="none" strike="noStrike" cap="none">
              <a:solidFill>
                <a:schemeClr val="dk1"/>
              </a:solidFill>
              <a:latin typeface="Calibri"/>
              <a:ea typeface="Calibri"/>
              <a:cs typeface="Calibri"/>
              <a:sym typeface="Calibri"/>
            </a:endParaRPr>
          </a:p>
        </p:txBody>
      </p:sp>
      <p:sp>
        <p:nvSpPr>
          <p:cNvPr id="692" name="Google Shape;692;p40"/>
          <p:cNvSpPr/>
          <p:nvPr/>
        </p:nvSpPr>
        <p:spPr>
          <a:xfrm>
            <a:off x="5029200" y="3044952"/>
            <a:ext cx="3200400" cy="914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In AccountView 2026 typt u gewoon wat u zoekt; de AI vertaalt dat direct naar het juiste data-overzicht.</a:t>
            </a:r>
            <a:endParaRPr sz="1350" b="0" i="0" u="none" strike="noStrike" cap="none">
              <a:solidFill>
                <a:schemeClr val="dk1"/>
              </a:solidFill>
              <a:latin typeface="Calibri"/>
              <a:ea typeface="Calibri"/>
              <a:cs typeface="Calibri"/>
              <a:sym typeface="Calibri"/>
            </a:endParaRPr>
          </a:p>
        </p:txBody>
      </p:sp>
      <p:sp>
        <p:nvSpPr>
          <p:cNvPr id="693" name="Google Shape;693;p40"/>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698"/>
        <p:cNvGrpSpPr/>
        <p:nvPr/>
      </p:nvGrpSpPr>
      <p:grpSpPr>
        <a:xfrm>
          <a:off x="0" y="0"/>
          <a:ext cx="0" cy="0"/>
          <a:chOff x="0" y="0"/>
          <a:chExt cx="0" cy="0"/>
        </a:xfrm>
      </p:grpSpPr>
      <p:sp>
        <p:nvSpPr>
          <p:cNvPr id="699" name="Google Shape;699;p41"/>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EEN VOORBEELD UIT DE PRAKTIJK</a:t>
            </a:r>
            <a:endParaRPr sz="1250" b="0" i="0" u="none" strike="noStrike" cap="none">
              <a:solidFill>
                <a:schemeClr val="dk1"/>
              </a:solidFill>
              <a:latin typeface="Calibri"/>
              <a:ea typeface="Calibri"/>
              <a:cs typeface="Calibri"/>
              <a:sym typeface="Calibri"/>
            </a:endParaRPr>
          </a:p>
        </p:txBody>
      </p:sp>
      <p:sp>
        <p:nvSpPr>
          <p:cNvPr id="700" name="Google Shape;700;p41"/>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Slimmer mailen — Davilex Mail Pilot</a:t>
            </a:r>
            <a:endParaRPr sz="3000" b="0" i="0" u="none" strike="noStrike" cap="none">
              <a:solidFill>
                <a:schemeClr val="dk1"/>
              </a:solidFill>
              <a:latin typeface="Calibri"/>
              <a:ea typeface="Calibri"/>
              <a:cs typeface="Calibri"/>
              <a:sym typeface="Calibri"/>
            </a:endParaRPr>
          </a:p>
        </p:txBody>
      </p:sp>
      <p:sp>
        <p:nvSpPr>
          <p:cNvPr id="701" name="Google Shape;701;p41"/>
          <p:cNvSpPr/>
          <p:nvPr/>
        </p:nvSpPr>
        <p:spPr>
          <a:xfrm>
            <a:off x="662940" y="1988820"/>
            <a:ext cx="1417320" cy="141732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2" name="Google Shape;702;p41" descr="preencoded.png"/>
          <p:cNvPicPr preferRelativeResize="0"/>
          <p:nvPr/>
        </p:nvPicPr>
        <p:blipFill rotWithShape="1">
          <a:blip r:embed="rId3">
            <a:alphaModFix/>
          </a:blip>
          <a:srcRect/>
          <a:stretch/>
        </p:blipFill>
        <p:spPr>
          <a:xfrm>
            <a:off x="1003097" y="2328977"/>
            <a:ext cx="737006" cy="737006"/>
          </a:xfrm>
          <a:prstGeom prst="rect">
            <a:avLst/>
          </a:prstGeom>
          <a:noFill/>
          <a:ln>
            <a:noFill/>
          </a:ln>
        </p:spPr>
      </p:pic>
      <p:sp>
        <p:nvSpPr>
          <p:cNvPr id="703" name="Google Shape;703;p41"/>
          <p:cNvSpPr/>
          <p:nvPr/>
        </p:nvSpPr>
        <p:spPr>
          <a:xfrm>
            <a:off x="2468880" y="1600200"/>
            <a:ext cx="6126480" cy="155448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44566A"/>
              </a:buClr>
              <a:buSzPts val="1550"/>
              <a:buFont typeface="Calibri"/>
              <a:buNone/>
            </a:pPr>
            <a:r>
              <a:rPr lang="en-US" sz="1550" b="0" i="0" u="none" strike="noStrike" cap="none">
                <a:solidFill>
                  <a:srgbClr val="44566A"/>
                </a:solidFill>
                <a:latin typeface="Calibri"/>
                <a:ea typeface="Calibri"/>
                <a:cs typeface="Calibri"/>
                <a:sym typeface="Calibri"/>
              </a:rPr>
              <a:t>Bij Davilex stuurt AI al direct inhoudelijke antwoorden op e-mails, zodat klanten meteen verder kunnen. Wij controleren die antwoorden achteraf en nemen zo nodig alsnog contact op — snelheid mét een menselijke check.</a:t>
            </a:r>
            <a:endParaRPr sz="1550" b="0" i="0" u="none" strike="noStrike" cap="none">
              <a:solidFill>
                <a:schemeClr val="dk1"/>
              </a:solidFill>
              <a:latin typeface="Calibri"/>
              <a:ea typeface="Calibri"/>
              <a:cs typeface="Calibri"/>
              <a:sym typeface="Calibri"/>
            </a:endParaRPr>
          </a:p>
        </p:txBody>
      </p:sp>
      <p:sp>
        <p:nvSpPr>
          <p:cNvPr id="704" name="Google Shape;704;p41"/>
          <p:cNvSpPr/>
          <p:nvPr/>
        </p:nvSpPr>
        <p:spPr>
          <a:xfrm>
            <a:off x="2468880" y="3246120"/>
            <a:ext cx="6126480" cy="914400"/>
          </a:xfrm>
          <a:prstGeom prst="roundRect">
            <a:avLst>
              <a:gd name="adj" fmla="val 10000"/>
            </a:avLst>
          </a:prstGeom>
          <a:solidFill>
            <a:srgbClr val="0E2A47"/>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1"/>
          <p:cNvSpPr/>
          <p:nvPr/>
        </p:nvSpPr>
        <p:spPr>
          <a:xfrm>
            <a:off x="2697480" y="3429000"/>
            <a:ext cx="548640" cy="548640"/>
          </a:xfrm>
          <a:prstGeom prst="ellipse">
            <a:avLst/>
          </a:prstGeom>
          <a:solidFill>
            <a:srgbClr val="1535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6" name="Google Shape;706;p41" descr="preencoded.png"/>
          <p:cNvPicPr preferRelativeResize="0"/>
          <p:nvPr/>
        </p:nvPicPr>
        <p:blipFill rotWithShape="1">
          <a:blip r:embed="rId4">
            <a:alphaModFix/>
          </a:blip>
          <a:srcRect/>
          <a:stretch/>
        </p:blipFill>
        <p:spPr>
          <a:xfrm>
            <a:off x="2829154" y="3560674"/>
            <a:ext cx="285293" cy="285293"/>
          </a:xfrm>
          <a:prstGeom prst="rect">
            <a:avLst/>
          </a:prstGeom>
          <a:noFill/>
          <a:ln>
            <a:noFill/>
          </a:ln>
        </p:spPr>
      </p:pic>
      <p:sp>
        <p:nvSpPr>
          <p:cNvPr id="707" name="Google Shape;707;p41"/>
          <p:cNvSpPr/>
          <p:nvPr/>
        </p:nvSpPr>
        <p:spPr>
          <a:xfrm>
            <a:off x="3429000" y="3401568"/>
            <a:ext cx="493776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450"/>
              <a:buFont typeface="Calibri"/>
              <a:buNone/>
            </a:pPr>
            <a:r>
              <a:rPr lang="en-US" sz="1450" b="1" i="0" u="none" strike="noStrike" cap="none">
                <a:solidFill>
                  <a:srgbClr val="7FC9BF"/>
                </a:solidFill>
                <a:latin typeface="Calibri"/>
                <a:ea typeface="Calibri"/>
                <a:cs typeface="Calibri"/>
                <a:sym typeface="Calibri"/>
              </a:rPr>
              <a:t>Next step:  </a:t>
            </a:r>
            <a:r>
              <a:rPr lang="en-US" sz="1450" b="0" i="0" u="none" strike="noStrike" cap="none">
                <a:solidFill>
                  <a:srgbClr val="FFFFFF"/>
                </a:solidFill>
                <a:latin typeface="Calibri"/>
                <a:ea typeface="Calibri"/>
                <a:cs typeface="Calibri"/>
                <a:sym typeface="Calibri"/>
              </a:rPr>
              <a:t>we onderzoeken deze techniek nu voor AccountView.</a:t>
            </a:r>
            <a:endParaRPr sz="1450" b="0" i="0" u="none" strike="noStrike" cap="none">
              <a:solidFill>
                <a:schemeClr val="dk1"/>
              </a:solidFill>
              <a:latin typeface="Calibri"/>
              <a:ea typeface="Calibri"/>
              <a:cs typeface="Calibri"/>
              <a:sym typeface="Calibri"/>
            </a:endParaRPr>
          </a:p>
        </p:txBody>
      </p:sp>
      <p:sp>
        <p:nvSpPr>
          <p:cNvPr id="708" name="Google Shape;708;p41"/>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713"/>
        <p:cNvGrpSpPr/>
        <p:nvPr/>
      </p:nvGrpSpPr>
      <p:grpSpPr>
        <a:xfrm>
          <a:off x="0" y="0"/>
          <a:ext cx="0" cy="0"/>
          <a:chOff x="0" y="0"/>
          <a:chExt cx="0" cy="0"/>
        </a:xfrm>
      </p:grpSpPr>
      <p:sp>
        <p:nvSpPr>
          <p:cNvPr id="714" name="Google Shape;714;p42"/>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ACHTER DE SCHERMEN</a:t>
            </a:r>
            <a:endParaRPr sz="1250" b="0" i="0" u="none" strike="noStrike" cap="none">
              <a:solidFill>
                <a:schemeClr val="dk1"/>
              </a:solidFill>
              <a:latin typeface="Calibri"/>
              <a:ea typeface="Calibri"/>
              <a:cs typeface="Calibri"/>
              <a:sym typeface="Calibri"/>
            </a:endParaRPr>
          </a:p>
        </p:txBody>
      </p:sp>
      <p:sp>
        <p:nvSpPr>
          <p:cNvPr id="715" name="Google Shape;715;p42"/>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Zo bouwen we aan kwaliteit</a:t>
            </a:r>
            <a:endParaRPr sz="3000" b="0" i="0" u="none" strike="noStrike" cap="none">
              <a:solidFill>
                <a:schemeClr val="dk1"/>
              </a:solidFill>
              <a:latin typeface="Calibri"/>
              <a:ea typeface="Calibri"/>
              <a:cs typeface="Calibri"/>
              <a:sym typeface="Calibri"/>
            </a:endParaRPr>
          </a:p>
        </p:txBody>
      </p:sp>
      <p:sp>
        <p:nvSpPr>
          <p:cNvPr id="716" name="Google Shape;716;p42"/>
          <p:cNvSpPr/>
          <p:nvPr/>
        </p:nvSpPr>
        <p:spPr>
          <a:xfrm>
            <a:off x="548640" y="1554480"/>
            <a:ext cx="3931920" cy="2148840"/>
          </a:xfrm>
          <a:prstGeom prst="roundRect">
            <a:avLst>
              <a:gd name="adj" fmla="val 4255"/>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2"/>
          <p:cNvSpPr/>
          <p:nvPr/>
        </p:nvSpPr>
        <p:spPr>
          <a:xfrm>
            <a:off x="850392" y="1801368"/>
            <a:ext cx="822960" cy="822960"/>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18" name="Google Shape;718;p42" descr="preencoded.png"/>
          <p:cNvPicPr preferRelativeResize="0"/>
          <p:nvPr/>
        </p:nvPicPr>
        <p:blipFill rotWithShape="1">
          <a:blip r:embed="rId3">
            <a:alphaModFix/>
          </a:blip>
          <a:srcRect/>
          <a:stretch/>
        </p:blipFill>
        <p:spPr>
          <a:xfrm>
            <a:off x="1047902" y="1998878"/>
            <a:ext cx="427939" cy="427939"/>
          </a:xfrm>
          <a:prstGeom prst="rect">
            <a:avLst/>
          </a:prstGeom>
          <a:noFill/>
          <a:ln>
            <a:noFill/>
          </a:ln>
        </p:spPr>
      </p:pic>
      <p:sp>
        <p:nvSpPr>
          <p:cNvPr id="719" name="Google Shape;719;p42"/>
          <p:cNvSpPr/>
          <p:nvPr/>
        </p:nvSpPr>
        <p:spPr>
          <a:xfrm>
            <a:off x="1828800" y="1965960"/>
            <a:ext cx="2514600" cy="502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Sneller testen</a:t>
            </a:r>
            <a:endParaRPr sz="1800" b="0" i="0" u="none" strike="noStrike" cap="none">
              <a:solidFill>
                <a:schemeClr val="dk1"/>
              </a:solidFill>
              <a:latin typeface="Calibri"/>
              <a:ea typeface="Calibri"/>
              <a:cs typeface="Calibri"/>
              <a:sym typeface="Calibri"/>
            </a:endParaRPr>
          </a:p>
        </p:txBody>
      </p:sp>
      <p:sp>
        <p:nvSpPr>
          <p:cNvPr id="720" name="Google Shape;720;p42"/>
          <p:cNvSpPr/>
          <p:nvPr/>
        </p:nvSpPr>
        <p:spPr>
          <a:xfrm>
            <a:off x="914400" y="2880360"/>
            <a:ext cx="3200400" cy="73152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44566A"/>
              </a:buClr>
              <a:buSzPts val="1300"/>
              <a:buFont typeface="Calibri"/>
              <a:buNone/>
            </a:pPr>
            <a:r>
              <a:rPr lang="en-US" sz="1300" b="0" i="0" u="none" strike="noStrike" cap="none">
                <a:solidFill>
                  <a:srgbClr val="44566A"/>
                </a:solidFill>
                <a:latin typeface="Calibri"/>
                <a:ea typeface="Calibri"/>
                <a:cs typeface="Calibri"/>
                <a:sym typeface="Calibri"/>
              </a:rPr>
              <a:t>AI handelt een groot deel van onze softwaretests af — sneller en consistenter, met menselijke eindcontrole.</a:t>
            </a:r>
            <a:endParaRPr sz="1300" b="0" i="0" u="none" strike="noStrike" cap="none">
              <a:solidFill>
                <a:schemeClr val="dk1"/>
              </a:solidFill>
              <a:latin typeface="Calibri"/>
              <a:ea typeface="Calibri"/>
              <a:cs typeface="Calibri"/>
              <a:sym typeface="Calibri"/>
            </a:endParaRPr>
          </a:p>
        </p:txBody>
      </p:sp>
      <p:sp>
        <p:nvSpPr>
          <p:cNvPr id="721" name="Google Shape;721;p42"/>
          <p:cNvSpPr/>
          <p:nvPr/>
        </p:nvSpPr>
        <p:spPr>
          <a:xfrm>
            <a:off x="4663440" y="1554480"/>
            <a:ext cx="3931920" cy="2148840"/>
          </a:xfrm>
          <a:prstGeom prst="roundRect">
            <a:avLst>
              <a:gd name="adj" fmla="val 4255"/>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2"/>
          <p:cNvSpPr/>
          <p:nvPr/>
        </p:nvSpPr>
        <p:spPr>
          <a:xfrm>
            <a:off x="4965192" y="1801368"/>
            <a:ext cx="822960" cy="822960"/>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23" name="Google Shape;723;p42" descr="preencoded.png"/>
          <p:cNvPicPr preferRelativeResize="0"/>
          <p:nvPr/>
        </p:nvPicPr>
        <p:blipFill rotWithShape="1">
          <a:blip r:embed="rId4">
            <a:alphaModFix/>
          </a:blip>
          <a:srcRect/>
          <a:stretch/>
        </p:blipFill>
        <p:spPr>
          <a:xfrm>
            <a:off x="5162702" y="1998878"/>
            <a:ext cx="427939" cy="427939"/>
          </a:xfrm>
          <a:prstGeom prst="rect">
            <a:avLst/>
          </a:prstGeom>
          <a:noFill/>
          <a:ln>
            <a:noFill/>
          </a:ln>
        </p:spPr>
      </p:pic>
      <p:sp>
        <p:nvSpPr>
          <p:cNvPr id="724" name="Google Shape;724;p42"/>
          <p:cNvSpPr/>
          <p:nvPr/>
        </p:nvSpPr>
        <p:spPr>
          <a:xfrm>
            <a:off x="5943600" y="1965960"/>
            <a:ext cx="2514600" cy="502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eBanking</a:t>
            </a:r>
            <a:endParaRPr sz="1800" b="0" i="0" u="none" strike="noStrike" cap="none">
              <a:solidFill>
                <a:schemeClr val="dk1"/>
              </a:solidFill>
              <a:latin typeface="Calibri"/>
              <a:ea typeface="Calibri"/>
              <a:cs typeface="Calibri"/>
              <a:sym typeface="Calibri"/>
            </a:endParaRPr>
          </a:p>
        </p:txBody>
      </p:sp>
      <p:sp>
        <p:nvSpPr>
          <p:cNvPr id="725" name="Google Shape;725;p42"/>
          <p:cNvSpPr/>
          <p:nvPr/>
        </p:nvSpPr>
        <p:spPr>
          <a:xfrm>
            <a:off x="5029200" y="2880360"/>
            <a:ext cx="3200400" cy="73152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44566A"/>
              </a:buClr>
              <a:buSzPts val="1300"/>
              <a:buFont typeface="Calibri"/>
              <a:buNone/>
            </a:pPr>
            <a:r>
              <a:rPr lang="en-US" sz="1300" b="0" i="0" u="none" strike="noStrike" cap="none">
                <a:solidFill>
                  <a:srgbClr val="44566A"/>
                </a:solidFill>
                <a:latin typeface="Calibri"/>
                <a:ea typeface="Calibri"/>
                <a:cs typeface="Calibri"/>
                <a:sym typeface="Calibri"/>
              </a:rPr>
              <a:t>Nieuwe bankkoppelingen worden door AI geactiveerd en automatisch gevalideerd.</a:t>
            </a:r>
            <a:endParaRPr sz="1300" b="0" i="0" u="none" strike="noStrike" cap="none">
              <a:solidFill>
                <a:schemeClr val="dk1"/>
              </a:solidFill>
              <a:latin typeface="Calibri"/>
              <a:ea typeface="Calibri"/>
              <a:cs typeface="Calibri"/>
              <a:sym typeface="Calibri"/>
            </a:endParaRPr>
          </a:p>
        </p:txBody>
      </p:sp>
      <p:sp>
        <p:nvSpPr>
          <p:cNvPr id="726" name="Google Shape;726;p42"/>
          <p:cNvSpPr/>
          <p:nvPr/>
        </p:nvSpPr>
        <p:spPr>
          <a:xfrm>
            <a:off x="548640" y="3977640"/>
            <a:ext cx="8138160" cy="457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1700"/>
              <a:buFont typeface="Cambria"/>
              <a:buNone/>
            </a:pPr>
            <a:r>
              <a:rPr lang="en-US" sz="1700" b="1" i="1" u="none" strike="noStrike" cap="none">
                <a:solidFill>
                  <a:srgbClr val="2E9E92"/>
                </a:solidFill>
                <a:latin typeface="Cambria"/>
                <a:ea typeface="Cambria"/>
                <a:cs typeface="Cambria"/>
                <a:sym typeface="Cambria"/>
              </a:rPr>
              <a:t>“Zonder AI hadden we dit tempo nooit kunnen realiseren.”</a:t>
            </a:r>
            <a:endParaRPr sz="1700" b="0" i="0" u="none" strike="noStrike" cap="none">
              <a:solidFill>
                <a:schemeClr val="dk1"/>
              </a:solidFill>
              <a:latin typeface="Calibri"/>
              <a:ea typeface="Calibri"/>
              <a:cs typeface="Calibri"/>
              <a:sym typeface="Calibri"/>
            </a:endParaRPr>
          </a:p>
        </p:txBody>
      </p:sp>
      <p:sp>
        <p:nvSpPr>
          <p:cNvPr id="727" name="Google Shape;727;p42"/>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732"/>
        <p:cNvGrpSpPr/>
        <p:nvPr/>
      </p:nvGrpSpPr>
      <p:grpSpPr>
        <a:xfrm>
          <a:off x="0" y="0"/>
          <a:ext cx="0" cy="0"/>
          <a:chOff x="0" y="0"/>
          <a:chExt cx="0" cy="0"/>
        </a:xfrm>
      </p:grpSpPr>
      <p:sp>
        <p:nvSpPr>
          <p:cNvPr id="733" name="Google Shape;733;p43"/>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WAT ERAAN KOMT</a:t>
            </a:r>
            <a:endParaRPr sz="1250" b="0" i="0" u="none" strike="noStrike" cap="none">
              <a:solidFill>
                <a:schemeClr val="dk1"/>
              </a:solidFill>
              <a:latin typeface="Calibri"/>
              <a:ea typeface="Calibri"/>
              <a:cs typeface="Calibri"/>
              <a:sym typeface="Calibri"/>
            </a:endParaRPr>
          </a:p>
        </p:txBody>
      </p:sp>
      <p:sp>
        <p:nvSpPr>
          <p:cNvPr id="734" name="Google Shape;734;p43"/>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Van binnenkort tot verder weg</a:t>
            </a:r>
            <a:endParaRPr sz="3000" b="0" i="0" u="none" strike="noStrike" cap="none">
              <a:solidFill>
                <a:schemeClr val="dk1"/>
              </a:solidFill>
              <a:latin typeface="Calibri"/>
              <a:ea typeface="Calibri"/>
              <a:cs typeface="Calibri"/>
              <a:sym typeface="Calibri"/>
            </a:endParaRPr>
          </a:p>
        </p:txBody>
      </p:sp>
      <p:sp>
        <p:nvSpPr>
          <p:cNvPr id="735" name="Google Shape;735;p43"/>
          <p:cNvSpPr/>
          <p:nvPr/>
        </p:nvSpPr>
        <p:spPr>
          <a:xfrm>
            <a:off x="548640" y="1554480"/>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3"/>
          <p:cNvSpPr/>
          <p:nvPr/>
        </p:nvSpPr>
        <p:spPr>
          <a:xfrm>
            <a:off x="813816" y="1847088"/>
            <a:ext cx="786384" cy="786384"/>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37" name="Google Shape;737;p43" descr="preencoded.png"/>
          <p:cNvPicPr preferRelativeResize="0"/>
          <p:nvPr/>
        </p:nvPicPr>
        <p:blipFill rotWithShape="1">
          <a:blip r:embed="rId3">
            <a:alphaModFix/>
          </a:blip>
          <a:srcRect/>
          <a:stretch/>
        </p:blipFill>
        <p:spPr>
          <a:xfrm>
            <a:off x="1002548" y="2035820"/>
            <a:ext cx="408920" cy="408920"/>
          </a:xfrm>
          <a:prstGeom prst="rect">
            <a:avLst/>
          </a:prstGeom>
          <a:noFill/>
          <a:ln>
            <a:noFill/>
          </a:ln>
        </p:spPr>
      </p:pic>
      <p:sp>
        <p:nvSpPr>
          <p:cNvPr id="738" name="Google Shape;738;p43"/>
          <p:cNvSpPr/>
          <p:nvPr/>
        </p:nvSpPr>
        <p:spPr>
          <a:xfrm>
            <a:off x="1719072" y="1737360"/>
            <a:ext cx="262432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Web-extensie</a:t>
            </a:r>
            <a:endParaRPr sz="1550" b="0" i="0" u="none" strike="noStrike" cap="none">
              <a:solidFill>
                <a:schemeClr val="dk1"/>
              </a:solidFill>
              <a:latin typeface="Calibri"/>
              <a:ea typeface="Calibri"/>
              <a:cs typeface="Calibri"/>
              <a:sym typeface="Calibri"/>
            </a:endParaRPr>
          </a:p>
        </p:txBody>
      </p:sp>
      <p:sp>
        <p:nvSpPr>
          <p:cNvPr id="739" name="Google Shape;739;p43"/>
          <p:cNvSpPr/>
          <p:nvPr/>
        </p:nvSpPr>
        <p:spPr>
          <a:xfrm>
            <a:off x="1719072" y="2121408"/>
            <a:ext cx="2578608"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Binnenkort: de AccountView Web-extensie.</a:t>
            </a:r>
            <a:endParaRPr sz="1180" b="0" i="0" u="none" strike="noStrike" cap="none">
              <a:solidFill>
                <a:schemeClr val="dk1"/>
              </a:solidFill>
              <a:latin typeface="Calibri"/>
              <a:ea typeface="Calibri"/>
              <a:cs typeface="Calibri"/>
              <a:sym typeface="Calibri"/>
            </a:endParaRPr>
          </a:p>
        </p:txBody>
      </p:sp>
      <p:sp>
        <p:nvSpPr>
          <p:cNvPr id="740" name="Google Shape;740;p43"/>
          <p:cNvSpPr/>
          <p:nvPr/>
        </p:nvSpPr>
        <p:spPr>
          <a:xfrm>
            <a:off x="3419856" y="1700784"/>
            <a:ext cx="96012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9E92"/>
              </a:buClr>
              <a:buSzPts val="900"/>
              <a:buFont typeface="Calibri"/>
              <a:buNone/>
            </a:pPr>
            <a:r>
              <a:rPr lang="en-US" sz="900" b="1" i="0" u="none" strike="noStrike" cap="none">
                <a:solidFill>
                  <a:srgbClr val="2E9E92"/>
                </a:solidFill>
                <a:latin typeface="Calibri"/>
                <a:ea typeface="Calibri"/>
                <a:cs typeface="Calibri"/>
                <a:sym typeface="Calibri"/>
              </a:rPr>
              <a:t>Binnenkort</a:t>
            </a:r>
            <a:endParaRPr sz="900" b="0" i="0" u="none" strike="noStrike" cap="none">
              <a:solidFill>
                <a:schemeClr val="dk1"/>
              </a:solidFill>
              <a:latin typeface="Calibri"/>
              <a:ea typeface="Calibri"/>
              <a:cs typeface="Calibri"/>
              <a:sym typeface="Calibri"/>
            </a:endParaRPr>
          </a:p>
        </p:txBody>
      </p:sp>
      <p:sp>
        <p:nvSpPr>
          <p:cNvPr id="741" name="Google Shape;741;p43"/>
          <p:cNvSpPr/>
          <p:nvPr/>
        </p:nvSpPr>
        <p:spPr>
          <a:xfrm>
            <a:off x="4645152" y="1554480"/>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3"/>
          <p:cNvSpPr/>
          <p:nvPr/>
        </p:nvSpPr>
        <p:spPr>
          <a:xfrm>
            <a:off x="4910328" y="1847088"/>
            <a:ext cx="786384" cy="786384"/>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3" name="Google Shape;743;p43" descr="preencoded.png"/>
          <p:cNvPicPr preferRelativeResize="0"/>
          <p:nvPr/>
        </p:nvPicPr>
        <p:blipFill rotWithShape="1">
          <a:blip r:embed="rId4">
            <a:alphaModFix/>
          </a:blip>
          <a:srcRect/>
          <a:stretch/>
        </p:blipFill>
        <p:spPr>
          <a:xfrm>
            <a:off x="5099060" y="2035820"/>
            <a:ext cx="408920" cy="408920"/>
          </a:xfrm>
          <a:prstGeom prst="rect">
            <a:avLst/>
          </a:prstGeom>
          <a:noFill/>
          <a:ln>
            <a:noFill/>
          </a:ln>
        </p:spPr>
      </p:pic>
      <p:sp>
        <p:nvSpPr>
          <p:cNvPr id="744" name="Google Shape;744;p43"/>
          <p:cNvSpPr/>
          <p:nvPr/>
        </p:nvSpPr>
        <p:spPr>
          <a:xfrm>
            <a:off x="5815584" y="1737360"/>
            <a:ext cx="262432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AccountView Cloud</a:t>
            </a:r>
            <a:endParaRPr sz="1550" b="0" i="0" u="none" strike="noStrike" cap="none">
              <a:solidFill>
                <a:schemeClr val="dk1"/>
              </a:solidFill>
              <a:latin typeface="Calibri"/>
              <a:ea typeface="Calibri"/>
              <a:cs typeface="Calibri"/>
              <a:sym typeface="Calibri"/>
            </a:endParaRPr>
          </a:p>
        </p:txBody>
      </p:sp>
      <p:sp>
        <p:nvSpPr>
          <p:cNvPr id="745" name="Google Shape;745;p43"/>
          <p:cNvSpPr/>
          <p:nvPr/>
        </p:nvSpPr>
        <p:spPr>
          <a:xfrm>
            <a:off x="5815584" y="2121408"/>
            <a:ext cx="2578608"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Een volgende grote stap: een volledige cloud-versie.</a:t>
            </a:r>
            <a:endParaRPr sz="1180" b="0" i="0" u="none" strike="noStrike" cap="none">
              <a:solidFill>
                <a:schemeClr val="dk1"/>
              </a:solidFill>
              <a:latin typeface="Calibri"/>
              <a:ea typeface="Calibri"/>
              <a:cs typeface="Calibri"/>
              <a:sym typeface="Calibri"/>
            </a:endParaRPr>
          </a:p>
        </p:txBody>
      </p:sp>
      <p:sp>
        <p:nvSpPr>
          <p:cNvPr id="746" name="Google Shape;746;p43"/>
          <p:cNvSpPr/>
          <p:nvPr/>
        </p:nvSpPr>
        <p:spPr>
          <a:xfrm>
            <a:off x="7516368" y="1700784"/>
            <a:ext cx="96012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9E92"/>
              </a:buClr>
              <a:buSzPts val="900"/>
              <a:buFont typeface="Calibri"/>
              <a:buNone/>
            </a:pPr>
            <a:r>
              <a:rPr lang="en-US" sz="900" b="1" i="0" u="none" strike="noStrike" cap="none">
                <a:solidFill>
                  <a:srgbClr val="2E9E92"/>
                </a:solidFill>
                <a:latin typeface="Calibri"/>
                <a:ea typeface="Calibri"/>
                <a:cs typeface="Calibri"/>
                <a:sym typeface="Calibri"/>
              </a:rPr>
              <a:t>Op de roadmap</a:t>
            </a:r>
            <a:endParaRPr sz="900" b="0" i="0" u="none" strike="noStrike" cap="none">
              <a:solidFill>
                <a:schemeClr val="dk1"/>
              </a:solidFill>
              <a:latin typeface="Calibri"/>
              <a:ea typeface="Calibri"/>
              <a:cs typeface="Calibri"/>
              <a:sym typeface="Calibri"/>
            </a:endParaRPr>
          </a:p>
        </p:txBody>
      </p:sp>
      <p:sp>
        <p:nvSpPr>
          <p:cNvPr id="747" name="Google Shape;747;p43"/>
          <p:cNvSpPr/>
          <p:nvPr/>
        </p:nvSpPr>
        <p:spPr>
          <a:xfrm>
            <a:off x="548640" y="3035808"/>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3"/>
          <p:cNvSpPr/>
          <p:nvPr/>
        </p:nvSpPr>
        <p:spPr>
          <a:xfrm>
            <a:off x="813816" y="3328416"/>
            <a:ext cx="786384" cy="78638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9" name="Google Shape;749;p43" descr="preencoded.png"/>
          <p:cNvPicPr preferRelativeResize="0"/>
          <p:nvPr/>
        </p:nvPicPr>
        <p:blipFill rotWithShape="1">
          <a:blip r:embed="rId5">
            <a:alphaModFix/>
          </a:blip>
          <a:srcRect/>
          <a:stretch/>
        </p:blipFill>
        <p:spPr>
          <a:xfrm>
            <a:off x="1002548" y="3517148"/>
            <a:ext cx="408920" cy="408920"/>
          </a:xfrm>
          <a:prstGeom prst="rect">
            <a:avLst/>
          </a:prstGeom>
          <a:noFill/>
          <a:ln>
            <a:noFill/>
          </a:ln>
        </p:spPr>
      </p:pic>
      <p:sp>
        <p:nvSpPr>
          <p:cNvPr id="750" name="Google Shape;750;p43"/>
          <p:cNvSpPr/>
          <p:nvPr/>
        </p:nvSpPr>
        <p:spPr>
          <a:xfrm>
            <a:off x="1719072" y="3218688"/>
            <a:ext cx="262432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Self-Healing Code</a:t>
            </a:r>
            <a:endParaRPr sz="1550" b="0" i="0" u="none" strike="noStrike" cap="none">
              <a:solidFill>
                <a:schemeClr val="dk1"/>
              </a:solidFill>
              <a:latin typeface="Calibri"/>
              <a:ea typeface="Calibri"/>
              <a:cs typeface="Calibri"/>
              <a:sym typeface="Calibri"/>
            </a:endParaRPr>
          </a:p>
        </p:txBody>
      </p:sp>
      <p:sp>
        <p:nvSpPr>
          <p:cNvPr id="751" name="Google Shape;751;p43"/>
          <p:cNvSpPr/>
          <p:nvPr/>
        </p:nvSpPr>
        <p:spPr>
          <a:xfrm>
            <a:off x="1719072" y="3602736"/>
            <a:ext cx="2578608"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Software die live haar eigen fouten ontdekt en herstelt.</a:t>
            </a:r>
            <a:endParaRPr sz="1180" b="0" i="0" u="none" strike="noStrike" cap="none">
              <a:solidFill>
                <a:schemeClr val="dk1"/>
              </a:solidFill>
              <a:latin typeface="Calibri"/>
              <a:ea typeface="Calibri"/>
              <a:cs typeface="Calibri"/>
              <a:sym typeface="Calibri"/>
            </a:endParaRPr>
          </a:p>
        </p:txBody>
      </p:sp>
      <p:sp>
        <p:nvSpPr>
          <p:cNvPr id="752" name="Google Shape;752;p43"/>
          <p:cNvSpPr/>
          <p:nvPr/>
        </p:nvSpPr>
        <p:spPr>
          <a:xfrm>
            <a:off x="3419856" y="3182112"/>
            <a:ext cx="96012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9E92"/>
              </a:buClr>
              <a:buSzPts val="900"/>
              <a:buFont typeface="Calibri"/>
              <a:buNone/>
            </a:pPr>
            <a:r>
              <a:rPr lang="en-US" sz="900" b="1" i="0" u="none" strike="noStrike" cap="none">
                <a:solidFill>
                  <a:srgbClr val="2E9E92"/>
                </a:solidFill>
                <a:latin typeface="Calibri"/>
                <a:ea typeface="Calibri"/>
                <a:cs typeface="Calibri"/>
                <a:sym typeface="Calibri"/>
              </a:rPr>
              <a:t>Verder weg</a:t>
            </a:r>
            <a:endParaRPr sz="900" b="0" i="0" u="none" strike="noStrike" cap="none">
              <a:solidFill>
                <a:schemeClr val="dk1"/>
              </a:solidFill>
              <a:latin typeface="Calibri"/>
              <a:ea typeface="Calibri"/>
              <a:cs typeface="Calibri"/>
              <a:sym typeface="Calibri"/>
            </a:endParaRPr>
          </a:p>
        </p:txBody>
      </p:sp>
      <p:sp>
        <p:nvSpPr>
          <p:cNvPr id="753" name="Google Shape;753;p43"/>
          <p:cNvSpPr/>
          <p:nvPr/>
        </p:nvSpPr>
        <p:spPr>
          <a:xfrm>
            <a:off x="4645152" y="3035808"/>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3"/>
          <p:cNvSpPr/>
          <p:nvPr/>
        </p:nvSpPr>
        <p:spPr>
          <a:xfrm>
            <a:off x="4910328" y="3328416"/>
            <a:ext cx="786384" cy="78638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5" name="Google Shape;755;p43" descr="preencoded.png"/>
          <p:cNvPicPr preferRelativeResize="0"/>
          <p:nvPr/>
        </p:nvPicPr>
        <p:blipFill rotWithShape="1">
          <a:blip r:embed="rId6">
            <a:alphaModFix/>
          </a:blip>
          <a:srcRect/>
          <a:stretch/>
        </p:blipFill>
        <p:spPr>
          <a:xfrm>
            <a:off x="5099060" y="3517148"/>
            <a:ext cx="408920" cy="408920"/>
          </a:xfrm>
          <a:prstGeom prst="rect">
            <a:avLst/>
          </a:prstGeom>
          <a:noFill/>
          <a:ln>
            <a:noFill/>
          </a:ln>
        </p:spPr>
      </p:pic>
      <p:sp>
        <p:nvSpPr>
          <p:cNvPr id="756" name="Google Shape;756;p43"/>
          <p:cNvSpPr/>
          <p:nvPr/>
        </p:nvSpPr>
        <p:spPr>
          <a:xfrm>
            <a:off x="5815584" y="3218688"/>
            <a:ext cx="262432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Agentic Workflows</a:t>
            </a:r>
            <a:endParaRPr sz="1550" b="0" i="0" u="none" strike="noStrike" cap="none">
              <a:solidFill>
                <a:schemeClr val="dk1"/>
              </a:solidFill>
              <a:latin typeface="Calibri"/>
              <a:ea typeface="Calibri"/>
              <a:cs typeface="Calibri"/>
              <a:sym typeface="Calibri"/>
            </a:endParaRPr>
          </a:p>
        </p:txBody>
      </p:sp>
      <p:sp>
        <p:nvSpPr>
          <p:cNvPr id="757" name="Google Shape;757;p43"/>
          <p:cNvSpPr/>
          <p:nvPr/>
        </p:nvSpPr>
        <p:spPr>
          <a:xfrm>
            <a:off x="5815584" y="3602736"/>
            <a:ext cx="2578608"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Digitale collega’s die zelf actie ondernemen in systemen.</a:t>
            </a:r>
            <a:endParaRPr sz="1180" b="0" i="0" u="none" strike="noStrike" cap="none">
              <a:solidFill>
                <a:schemeClr val="dk1"/>
              </a:solidFill>
              <a:latin typeface="Calibri"/>
              <a:ea typeface="Calibri"/>
              <a:cs typeface="Calibri"/>
              <a:sym typeface="Calibri"/>
            </a:endParaRPr>
          </a:p>
        </p:txBody>
      </p:sp>
      <p:sp>
        <p:nvSpPr>
          <p:cNvPr id="758" name="Google Shape;758;p43"/>
          <p:cNvSpPr/>
          <p:nvPr/>
        </p:nvSpPr>
        <p:spPr>
          <a:xfrm>
            <a:off x="7516368" y="3182112"/>
            <a:ext cx="96012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9E92"/>
              </a:buClr>
              <a:buSzPts val="900"/>
              <a:buFont typeface="Calibri"/>
              <a:buNone/>
            </a:pPr>
            <a:r>
              <a:rPr lang="en-US" sz="900" b="1" i="0" u="none" strike="noStrike" cap="none">
                <a:solidFill>
                  <a:srgbClr val="2E9E92"/>
                </a:solidFill>
                <a:latin typeface="Calibri"/>
                <a:ea typeface="Calibri"/>
                <a:cs typeface="Calibri"/>
                <a:sym typeface="Calibri"/>
              </a:rPr>
              <a:t>Verder weg</a:t>
            </a:r>
            <a:endParaRPr sz="900" b="0" i="0" u="none" strike="noStrike" cap="none">
              <a:solidFill>
                <a:schemeClr val="dk1"/>
              </a:solidFill>
              <a:latin typeface="Calibri"/>
              <a:ea typeface="Calibri"/>
              <a:cs typeface="Calibri"/>
              <a:sym typeface="Calibri"/>
            </a:endParaRPr>
          </a:p>
        </p:txBody>
      </p:sp>
      <p:sp>
        <p:nvSpPr>
          <p:cNvPr id="759" name="Google Shape;759;p43"/>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Breakout · AI in AccountView</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09656e2-7065-44cb-8d74-930592695089" xsi:nil="true"/>
    <lcf76f155ced4ddcb4097134ff3c332f xmlns="3b951829-88be-4df3-a3db-2b04e491b6a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F156BB130CF94E96041BCE0871CA33" ma:contentTypeVersion="18" ma:contentTypeDescription="Een nieuw document maken." ma:contentTypeScope="" ma:versionID="39f13b0ad228046359818f1506b697b3">
  <xsd:schema xmlns:xsd="http://www.w3.org/2001/XMLSchema" xmlns:xs="http://www.w3.org/2001/XMLSchema" xmlns:p="http://schemas.microsoft.com/office/2006/metadata/properties" xmlns:ns2="3b951829-88be-4df3-a3db-2b04e491b6a8" xmlns:ns3="609656e2-7065-44cb-8d74-930592695089" targetNamespace="http://schemas.microsoft.com/office/2006/metadata/properties" ma:root="true" ma:fieldsID="e6fcba05ea39f7a56d788b23fb5f3a30" ns2:_="" ns3:_="">
    <xsd:import namespace="3b951829-88be-4df3-a3db-2b04e491b6a8"/>
    <xsd:import namespace="609656e2-7065-44cb-8d74-9305926950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951829-88be-4df3-a3db-2b04e491b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e206cf6-d2c5-4e81-904d-c925d7f7afd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9656e2-7065-44cb-8d74-930592695089"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864e1692-5eed-4a1b-8500-6301e6bb92be}" ma:internalName="TaxCatchAll" ma:showField="CatchAllData" ma:web="609656e2-7065-44cb-8d74-9305926950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7F0BED-91C4-4205-9BE7-329B38B7F3CF}">
  <ds:schemaRefs>
    <ds:schemaRef ds:uri="http://purl.org/dc/dcmitype/"/>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3b951829-88be-4df3-a3db-2b04e491b6a8"/>
    <ds:schemaRef ds:uri="609656e2-7065-44cb-8d74-930592695089"/>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8BDB871-06D6-4E0F-8576-C0F87ECC8D6F}">
  <ds:schemaRefs>
    <ds:schemaRef ds:uri="http://schemas.microsoft.com/sharepoint/v3/contenttype/forms"/>
  </ds:schemaRefs>
</ds:datastoreItem>
</file>

<file path=customXml/itemProps3.xml><?xml version="1.0" encoding="utf-8"?>
<ds:datastoreItem xmlns:ds="http://schemas.openxmlformats.org/officeDocument/2006/customXml" ds:itemID="{C569D0E7-112F-4171-A4D5-50D0520068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951829-88be-4df3-a3db-2b04e491b6a8"/>
    <ds:schemaRef ds:uri="609656e2-7065-44cb-8d74-930592695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1133</Words>
  <Application>Microsoft Office PowerPoint</Application>
  <PresentationFormat>Diavoorstelling (16:9)</PresentationFormat>
  <Paragraphs>120</Paragraphs>
  <Slides>13</Slides>
  <Notes>13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Cambria</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Albert Wolterink | AccountOne</cp:lastModifiedBy>
  <cp:revision>1</cp:revision>
  <dcterms:modified xsi:type="dcterms:W3CDTF">2026-07-06T15:27:28Z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0x010100DAF156BB130CF94E96041BCE0871CA33</vt:lpwstr>
  </property>
  <property fmtid="{D5CDD505-2E9C-101B-9397-08002B2CF9AE}" pid="3" name="MediaServiceImageTags">
    <vt:lpwstr/>
  </property>
</Properties>
</file>