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9" r:id="rId4"/>
  </p:sldMasterIdLst>
  <p:notesMasterIdLst>
    <p:notesMasterId r:id="rId37"/>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Lst>
  <p:sldSz cx="9144000" cy="5143500" type="screen16x9"/>
  <p:notesSz cx="51435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6" d="100"/>
          <a:sy n="136" d="100"/>
        </p:scale>
        <p:origin x="852"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bert Wolterink | AccountOne" userId="61b2c885-6a35-4acb-ae5b-60a70feda511" providerId="ADAL" clId="{3B3F1630-1922-4402-AA45-CF806235E9C6}"/>
    <pc:docChg chg="delSld">
      <pc:chgData name="Albert Wolterink | AccountOne" userId="61b2c885-6a35-4acb-ae5b-60a70feda511" providerId="ADAL" clId="{3B3F1630-1922-4402-AA45-CF806235E9C6}" dt="2026-07-06T15:26:03.184" v="0" actId="47"/>
      <pc:docMkLst>
        <pc:docMk/>
      </pc:docMkLst>
      <pc:sldChg chg="del">
        <pc:chgData name="Albert Wolterink | AccountOne" userId="61b2c885-6a35-4acb-ae5b-60a70feda511" providerId="ADAL" clId="{3B3F1630-1922-4402-AA45-CF806235E9C6}" dt="2026-07-06T15:26:03.184" v="0" actId="47"/>
        <pc:sldMkLst>
          <pc:docMk/>
          <pc:sldMk cId="0" sldId="288"/>
        </pc:sldMkLst>
      </pc:sldChg>
      <pc:sldChg chg="del">
        <pc:chgData name="Albert Wolterink | AccountOne" userId="61b2c885-6a35-4acb-ae5b-60a70feda511" providerId="ADAL" clId="{3B3F1630-1922-4402-AA45-CF806235E9C6}" dt="2026-07-06T15:26:03.184" v="0" actId="47"/>
        <pc:sldMkLst>
          <pc:docMk/>
          <pc:sldMk cId="0" sldId="289"/>
        </pc:sldMkLst>
      </pc:sldChg>
      <pc:sldChg chg="del">
        <pc:chgData name="Albert Wolterink | AccountOne" userId="61b2c885-6a35-4acb-ae5b-60a70feda511" providerId="ADAL" clId="{3B3F1630-1922-4402-AA45-CF806235E9C6}" dt="2026-07-06T15:26:03.184" v="0" actId="47"/>
        <pc:sldMkLst>
          <pc:docMk/>
          <pc:sldMk cId="0" sldId="290"/>
        </pc:sldMkLst>
      </pc:sldChg>
      <pc:sldChg chg="del">
        <pc:chgData name="Albert Wolterink | AccountOne" userId="61b2c885-6a35-4acb-ae5b-60a70feda511" providerId="ADAL" clId="{3B3F1630-1922-4402-AA45-CF806235E9C6}" dt="2026-07-06T15:26:03.184" v="0" actId="47"/>
        <pc:sldMkLst>
          <pc:docMk/>
          <pc:sldMk cId="0" sldId="291"/>
        </pc:sldMkLst>
      </pc:sldChg>
      <pc:sldChg chg="del">
        <pc:chgData name="Albert Wolterink | AccountOne" userId="61b2c885-6a35-4acb-ae5b-60a70feda511" providerId="ADAL" clId="{3B3F1630-1922-4402-AA45-CF806235E9C6}" dt="2026-07-06T15:26:03.184" v="0" actId="47"/>
        <pc:sldMkLst>
          <pc:docMk/>
          <pc:sldMk cId="0" sldId="292"/>
        </pc:sldMkLst>
      </pc:sldChg>
      <pc:sldChg chg="del">
        <pc:chgData name="Albert Wolterink | AccountOne" userId="61b2c885-6a35-4acb-ae5b-60a70feda511" providerId="ADAL" clId="{3B3F1630-1922-4402-AA45-CF806235E9C6}" dt="2026-07-06T15:26:03.184" v="0" actId="47"/>
        <pc:sldMkLst>
          <pc:docMk/>
          <pc:sldMk cId="0" sldId="293"/>
        </pc:sldMkLst>
      </pc:sldChg>
      <pc:sldChg chg="del">
        <pc:chgData name="Albert Wolterink | AccountOne" userId="61b2c885-6a35-4acb-ae5b-60a70feda511" providerId="ADAL" clId="{3B3F1630-1922-4402-AA45-CF806235E9C6}" dt="2026-07-06T15:26:03.184" v="0" actId="47"/>
        <pc:sldMkLst>
          <pc:docMk/>
          <pc:sldMk cId="0" sldId="294"/>
        </pc:sldMkLst>
      </pc:sldChg>
      <pc:sldChg chg="del">
        <pc:chgData name="Albert Wolterink | AccountOne" userId="61b2c885-6a35-4acb-ae5b-60a70feda511" providerId="ADAL" clId="{3B3F1630-1922-4402-AA45-CF806235E9C6}" dt="2026-07-06T15:26:03.184" v="0" actId="47"/>
        <pc:sldMkLst>
          <pc:docMk/>
          <pc:sldMk cId="0" sldId="295"/>
        </pc:sldMkLst>
      </pc:sldChg>
      <pc:sldChg chg="del">
        <pc:chgData name="Albert Wolterink | AccountOne" userId="61b2c885-6a35-4acb-ae5b-60a70feda511" providerId="ADAL" clId="{3B3F1630-1922-4402-AA45-CF806235E9C6}" dt="2026-07-06T15:26:03.184" v="0" actId="47"/>
        <pc:sldMkLst>
          <pc:docMk/>
          <pc:sldMk cId="0" sldId="296"/>
        </pc:sldMkLst>
      </pc:sldChg>
      <pc:sldChg chg="del">
        <pc:chgData name="Albert Wolterink | AccountOne" userId="61b2c885-6a35-4acb-ae5b-60a70feda511" providerId="ADAL" clId="{3B3F1630-1922-4402-AA45-CF806235E9C6}" dt="2026-07-06T15:26:03.184" v="0" actId="47"/>
        <pc:sldMkLst>
          <pc:docMk/>
          <pc:sldMk cId="0" sldId="297"/>
        </pc:sldMkLst>
      </pc:sldChg>
      <pc:sldChg chg="del">
        <pc:chgData name="Albert Wolterink | AccountOne" userId="61b2c885-6a35-4acb-ae5b-60a70feda511" providerId="ADAL" clId="{3B3F1630-1922-4402-AA45-CF806235E9C6}" dt="2026-07-06T15:26:03.184" v="0" actId="47"/>
        <pc:sldMkLst>
          <pc:docMk/>
          <pc:sldMk cId="0" sldId="298"/>
        </pc:sldMkLst>
      </pc:sldChg>
      <pc:sldChg chg="del">
        <pc:chgData name="Albert Wolterink | AccountOne" userId="61b2c885-6a35-4acb-ae5b-60a70feda511" providerId="ADAL" clId="{3B3F1630-1922-4402-AA45-CF806235E9C6}" dt="2026-07-06T15:26:03.184" v="0" actId="47"/>
        <pc:sldMkLst>
          <pc:docMk/>
          <pc:sldMk cId="0" sldId="299"/>
        </pc:sldMkLst>
      </pc:sldChg>
      <pc:sldChg chg="del">
        <pc:chgData name="Albert Wolterink | AccountOne" userId="61b2c885-6a35-4acb-ae5b-60a70feda511" providerId="ADAL" clId="{3B3F1630-1922-4402-AA45-CF806235E9C6}" dt="2026-07-06T15:26:03.184" v="0" actId="47"/>
        <pc:sldMkLst>
          <pc:docMk/>
          <pc:sldMk cId="0" sldId="30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
        <p:cNvGrpSpPr/>
        <p:nvPr/>
      </p:nvGrpSpPr>
      <p:grpSpPr>
        <a:xfrm>
          <a:off x="0" y="0"/>
          <a:ext cx="0" cy="0"/>
          <a:chOff x="0" y="0"/>
          <a:chExt cx="0" cy="0"/>
        </a:xfrm>
      </p:grpSpPr>
      <p:sp>
        <p:nvSpPr>
          <p:cNvPr id="12" name="Google Shape;1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 name="Google Shape;1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Welkom. Vandaag: hoe werkt AI nou echt, en wat doet Visma er voor jou mee. Geen voorkennis nodig.</a:t>
            </a:r>
            <a:endParaRPr/>
          </a:p>
        </p:txBody>
      </p:sp>
      <p:sp>
        <p:nvSpPr>
          <p:cNvPr id="14" name="Google Shape;14;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Bergwandeling: zoek het diepste dal, je ziet alleen dichtbij; elke stap = bijleren; pas op voor een dal dat niet het diepste is.</a:t>
            </a:r>
            <a:endParaRPr/>
          </a:p>
        </p:txBody>
      </p:sp>
      <p:sp>
        <p:nvSpPr>
          <p:cNvPr id="149" name="Google Shape;149;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Hulpmiddelen bij de afdaling — volledige namen + herkomst: SGD = Stochastic Gradient Descent (basisidee uit de jaren '50, stochastic approximation Robbins–Monro 1951); Momentum = 'heavy ball method' (Polyak, 1964); AdaGrad = Adaptive Gradient (Duchi e.a., 2011); Adam = Adaptive Moment Estimation (Kingma &amp; Ba, 2015). De kleine maar belangrijke opvolger AdamW (2017) werd de praktijkstandaard. Sinds 2024 is er Muon: 'matrix-bewust' — het neemt de vorm van het hele landschap mee (de topografische kaart), ~2× efficiënter, al gebruikt in grote LLM-trainingen. Hou het luchtig; de namen zijn bijzaak, de vergelijking telt.</a:t>
            </a:r>
            <a:endParaRPr/>
          </a:p>
        </p:txBody>
      </p:sp>
      <p:sp>
        <p:nvSpPr>
          <p:cNvPr id="159" name="Google Shape;159;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Een model ís zijn trainingsdata: alle voorbeelden samengeperst en vastgelegd in miljoenen parameters ('knoppen'). 'Gestold' = als water dat bevriest tot ijs — de data zit als het ware verhard ín het model. Hoeveelheid en kwaliteit tellen; eigen schone data is een voordeel.</a:t>
            </a:r>
            <a:endParaRPr/>
          </a:p>
        </p:txBody>
      </p:sp>
      <p:sp>
        <p:nvSpPr>
          <p:cNvPr id="191" name="Google Shape;191;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Deel 2: voorspellen — de leerling.</a:t>
            </a:r>
            <a:endParaRPr/>
          </a:p>
        </p:txBody>
      </p:sp>
      <p:sp>
        <p:nvSpPr>
          <p:cNvPr id="215" name="Google Shape;215;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Huizenprijs: het model leert het gewicht van elke factor (oppervlakte zwaar, gordijnkleur niet) en voorspelt.</a:t>
            </a:r>
            <a:endParaRPr/>
          </a:p>
        </p:txBody>
      </p:sp>
      <p:sp>
        <p:nvSpPr>
          <p:cNvPr id="224" name="Google Shape;224;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Neuraal netwerk: juryleden wegen signalen, laag na laag tot een antwoord.</a:t>
            </a:r>
            <a:endParaRPr/>
          </a:p>
        </p:txBody>
      </p:sp>
      <p:sp>
        <p:nvSpPr>
          <p:cNvPr id="234" name="Google Shape;234;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Deel 3: de reis van je vraag in zes stappen.</a:t>
            </a:r>
            <a:endParaRPr/>
          </a:p>
        </p:txBody>
      </p:sp>
      <p:sp>
        <p:nvSpPr>
          <p:cNvPr id="244" name="Google Shape;244;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 name="Google Shape;282;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Stap 1: woorden worden getallen met richting; koning→koningin = man→vrouw.</a:t>
            </a:r>
            <a:endParaRPr/>
          </a:p>
        </p:txBody>
      </p:sp>
      <p:sp>
        <p:nvSpPr>
          <p:cNvPr id="283" name="Google Shape;283;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2" name="Google Shape;292;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Stap 2 — context (attention): hetzelfde woord, andere betekenis. 'Bloem' in de tuin = plant; bloem in het deeg = meel. Puur de buurwoorden bepalen het.</a:t>
            </a:r>
            <a:endParaRPr/>
          </a:p>
        </p:txBody>
      </p:sp>
      <p:sp>
        <p:nvSpPr>
          <p:cNvPr id="293" name="Google Shape;293;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Stap 3 — geheugen (MLP): het model haalt geleerde associaties op. Michael Jordan → basketbal (sterk), → golf (zwak). GEHEUGENSTEUN: MLP = Multilayer Perceptron = de geheugenlaag van het model. Dit is je eigen spiekbriefje voor die term.</a:t>
            </a:r>
            <a:endParaRPr/>
          </a:p>
        </p:txBody>
      </p:sp>
      <p:sp>
        <p:nvSpPr>
          <p:cNvPr id="313" name="Google Shape;313;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
        <p:cNvGrpSpPr/>
        <p:nvPr/>
      </p:nvGrpSpPr>
      <p:grpSpPr>
        <a:xfrm>
          <a:off x="0" y="0"/>
          <a:ext cx="0" cy="0"/>
          <a:chOff x="0" y="0"/>
          <a:chExt cx="0" cy="0"/>
        </a:xfrm>
      </p:grpSpPr>
      <p:sp>
        <p:nvSpPr>
          <p:cNvPr id="20" name="Google Shape;2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 name="Google Shape;2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Even voorstellen: Ramon Muste, Partner Account Manager bij Visma/AccountView. Korte persoonlijke kennismaking vóór de Visma-intro. Vervang het 'RM'-rondje door je eigen foto.</a:t>
            </a:r>
            <a:endParaRPr/>
          </a:p>
        </p:txBody>
      </p:sp>
      <p:sp>
        <p:nvSpPr>
          <p:cNvPr id="22" name="Google Shape;22;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Stap 5: kansverdeling waaruit getrokken wordt; temperatuur = creativiteit.</a:t>
            </a:r>
            <a:endParaRPr/>
          </a:p>
        </p:txBody>
      </p:sp>
      <p:sp>
        <p:nvSpPr>
          <p:cNvPr id="337" name="Google Shape;337;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Chain of thought: eerst tussenstappen, dan antwoord (appels-voorbeeld).</a:t>
            </a:r>
            <a:endParaRPr/>
          </a:p>
        </p:txBody>
      </p:sp>
      <p:sp>
        <p:nvSpPr>
          <p:cNvPr id="348" name="Google Shape;348;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2" name="Google Shape;372;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Grenzen: hallucineren, kennis-cutoff, niet voor exact rekenen. Let op: dit nuanceert claims als 'volledig foutloos' — vermijd dat woord.</a:t>
            </a:r>
            <a:endParaRPr/>
          </a:p>
        </p:txBody>
      </p:sp>
      <p:sp>
        <p:nvSpPr>
          <p:cNvPr id="373" name="Google Shape;373;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6" name="Google Shape;396;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Slim sturen: wees concreet, geef context, houd compact.</a:t>
            </a:r>
            <a:endParaRPr/>
          </a:p>
        </p:txBody>
      </p:sp>
      <p:sp>
        <p:nvSpPr>
          <p:cNvPr id="397" name="Google Shape;397;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0" name="Google Shape;420;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Wat kun je ermee: de LLM bouwt een voorspeller op jouw data — bv. welke klanten dreigen op te zeggen (churn). Mooie brug naar Visma.</a:t>
            </a:r>
            <a:endParaRPr/>
          </a:p>
        </p:txBody>
      </p:sp>
      <p:sp>
        <p:nvSpPr>
          <p:cNvPr id="421" name="Google Shape;421;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2" name="Google Shape;432;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Terug naar Visma: geen hype, AI verweven in producten, processen en hoe we bouwen.</a:t>
            </a:r>
            <a:endParaRPr/>
          </a:p>
        </p:txBody>
      </p:sp>
      <p:sp>
        <p:nvSpPr>
          <p:cNvPr id="433" name="Google Shape;433;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1" name="Google Shape;441;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Schaal: eigen ML-engine, 224 mln documenten in 2025, 30% nauwkeuriger uitlezen dan generieke AI. Product: Smartscan. (Bron: visma.com — geverifieerd.)</a:t>
            </a:r>
            <a:endParaRPr/>
          </a:p>
        </p:txBody>
      </p:sp>
      <p:sp>
        <p:nvSpPr>
          <p:cNvPr id="442" name="Google Shape;442;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1" name="Google Shape;461;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Taxy.io: eerste digitale assistent die slaagde voor het Duitse belastingadviseurs-examen; German AI Award 2025. NB: 'cum laude' is niet onderbouwd, daarom weggelaten.</a:t>
            </a:r>
            <a:endParaRPr/>
          </a:p>
        </p:txBody>
      </p:sp>
      <p:sp>
        <p:nvSpPr>
          <p:cNvPr id="462" name="Google Shape;462;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2" name="Google Shape;472;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Agentic AI: van chatbot naar AI-collega die processen zelf uitvoert, mens houdt regie. (GAiA, Nmbrs als voorbeelden.)</a:t>
            </a:r>
            <a:endParaRPr/>
          </a:p>
        </p:txBody>
      </p:sp>
      <p:sp>
        <p:nvSpPr>
          <p:cNvPr id="473" name="Google Shape;473;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AI als manier van bouwen: ~10x sneller, app-herbouw 4.200→400 uur, ~100.000 uur bespaard. LET OP: interne cijfers — intern checken of ze naar buiten mogen voordat je ze noemt.</a:t>
            </a:r>
            <a:endParaRPr/>
          </a:p>
        </p:txBody>
      </p:sp>
      <p:sp>
        <p:nvSpPr>
          <p:cNvPr id="499" name="Google Shape;499;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
        <p:cNvGrpSpPr/>
        <p:nvPr/>
      </p:nvGrpSpPr>
      <p:grpSpPr>
        <a:xfrm>
          <a:off x="0" y="0"/>
          <a:ext cx="0" cy="0"/>
          <a:chOff x="0" y="0"/>
          <a:chExt cx="0" cy="0"/>
        </a:xfrm>
      </p:grpSpPr>
      <p:sp>
        <p:nvSpPr>
          <p:cNvPr id="39" name="Google Shape;3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 name="Google Shape;4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Wie is Visma: Noors, opgericht 1996 in Oslo, inmiddels één van Europa's grootste softwarebedrijven. 2,4 mln klanten, 33 landen, ~17.500 medewerkers, ~€2,8 mrd omzet (2025). AccountView en Visma.net horen bij die familie. Honderden AI-initiatieven binnen de groep.</a:t>
            </a:r>
            <a:endParaRPr/>
          </a:p>
        </p:txBody>
      </p:sp>
      <p:sp>
        <p:nvSpPr>
          <p:cNvPr id="41" name="Google Shape;4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3" name="Google Shape;523;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AI die zichzelf aanstuurt: een hoofd-agent schrijft de prompts voor sub-agents (Anthropic's eigen onderzoek; Claude kan agent-instructies genereren). Geen letterlijke CEO-quote — als je een specifieke videoclip hebt, plak die hier. Sluit aan op 'agentic AI' van Visma.</a:t>
            </a:r>
            <a:endParaRPr/>
          </a:p>
        </p:txBody>
      </p:sp>
      <p:sp>
        <p:nvSpPr>
          <p:cNvPr id="524" name="Google Shape;524;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4" name="Google Shape;544;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Punchline: vraag niet wát AI kan, maar wat het níet kan.</a:t>
            </a:r>
            <a:endParaRPr/>
          </a:p>
        </p:txBody>
      </p:sp>
      <p:sp>
        <p:nvSpPr>
          <p:cNvPr id="545" name="Google Shape;545;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2" name="Google Shape;552;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Knipoog: deze slides zijn zelf óók met AI gemaakt — opzet, illustraties, tekst, met een mens aan het stuur. Luchtige afsluiter van het plenaire deel die meteen het punt bewijst.</a:t>
            </a:r>
            <a:endParaRPr/>
          </a:p>
        </p:txBody>
      </p:sp>
      <p:sp>
        <p:nvSpPr>
          <p:cNvPr id="553" name="Google Shape;553;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 name="Google Shape;6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Bruggetje: voordat we laten zien wat we ermee doen, eerst even — hoe werkt AI eigenlijk? Geen magie, maar statistiek.</a:t>
            </a:r>
            <a:endParaRPr/>
          </a:p>
        </p:txBody>
      </p:sp>
      <p:sp>
        <p:nvSpPr>
          <p:cNvPr id="64" name="Google Shape;64;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409915c3407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 name="Google Shape;72;g409915c3407_0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Bruggetje: voordat we laten zien wat we ermee doen, eerst even — hoe werkt AI eigenlijk? Geen magie, maar statistiek.</a:t>
            </a:r>
            <a:endParaRPr/>
          </a:p>
        </p:txBody>
      </p:sp>
      <p:sp>
        <p:nvSpPr>
          <p:cNvPr id="73" name="Google Shape;73;g409915c3407_0_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 name="Google Shape;8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Waarom dit verhaal: begrijpen verandert hoe je AI gebruikt — vertrouwen en gericht sturen.</a:t>
            </a:r>
            <a:endParaRPr/>
          </a:p>
        </p:txBody>
      </p:sp>
      <p:sp>
        <p:nvSpPr>
          <p:cNvPr id="82" name="Google Shape;82;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AI = statistiek op schaal. Twee stappen: trainen en voorspellen.</a:t>
            </a:r>
            <a:endParaRPr/>
          </a:p>
        </p:txBody>
      </p:sp>
      <p:sp>
        <p:nvSpPr>
          <p:cNvPr id="108" name="Google Shape;10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Soorten AI: AI ⊃ machine learning ⊃ deep learning ⊃ LLMs (ChatGPT, Gemini, Claude).</a:t>
            </a:r>
            <a:endParaRPr/>
          </a:p>
        </p:txBody>
      </p:sp>
      <p:sp>
        <p:nvSpPr>
          <p:cNvPr id="129" name="Google Shape;12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Deel 1: trainen — de leerkracht.</a:t>
            </a:r>
            <a:endParaRPr/>
          </a:p>
        </p:txBody>
      </p:sp>
      <p:sp>
        <p:nvSpPr>
          <p:cNvPr id="139" name="Google Shape;139;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35.png"/><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38.png"/><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
        <p:cNvGrpSpPr/>
        <p:nvPr/>
      </p:nvGrpSpPr>
      <p:grpSpPr>
        <a:xfrm>
          <a:off x="0" y="0"/>
          <a:ext cx="0" cy="0"/>
          <a:chOff x="0" y="0"/>
          <a:chExt cx="0" cy="0"/>
        </a:xfrm>
      </p:grpSpPr>
      <p:sp>
        <p:nvSpPr>
          <p:cNvPr id="16" name="Google Shape;16;p3"/>
          <p:cNvSpPr/>
          <p:nvPr/>
        </p:nvSpPr>
        <p:spPr>
          <a:xfrm>
            <a:off x="640080" y="1143000"/>
            <a:ext cx="64008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E8A33D"/>
              </a:buClr>
              <a:buSzPts val="1300"/>
              <a:buFont typeface="Calibri"/>
              <a:buNone/>
            </a:pPr>
            <a:r>
              <a:rPr lang="en-US" sz="1300" b="1" i="0" u="none" strike="noStrike" cap="none">
                <a:solidFill>
                  <a:srgbClr val="E8A33D"/>
                </a:solidFill>
                <a:latin typeface="Calibri"/>
                <a:ea typeface="Calibri"/>
                <a:cs typeface="Calibri"/>
                <a:sym typeface="Calibri"/>
              </a:rPr>
              <a:t>VOOR DE ONDERNEMER VAN MORGEN</a:t>
            </a:r>
            <a:endParaRPr sz="1300" b="0" i="0" u="none" strike="noStrike" cap="none">
              <a:solidFill>
                <a:schemeClr val="dk1"/>
              </a:solidFill>
              <a:latin typeface="Calibri"/>
              <a:ea typeface="Calibri"/>
              <a:cs typeface="Calibri"/>
              <a:sym typeface="Calibri"/>
            </a:endParaRPr>
          </a:p>
        </p:txBody>
      </p:sp>
      <p:sp>
        <p:nvSpPr>
          <p:cNvPr id="17" name="Google Shape;17;p3"/>
          <p:cNvSpPr/>
          <p:nvPr/>
        </p:nvSpPr>
        <p:spPr>
          <a:xfrm>
            <a:off x="621792" y="1508760"/>
            <a:ext cx="7040880" cy="155448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FFFFFF"/>
              </a:buClr>
              <a:buSzPts val="4000"/>
              <a:buFont typeface="Cambria"/>
              <a:buNone/>
            </a:pPr>
            <a:r>
              <a:rPr lang="en-US" sz="4000" b="1" i="0" u="none" strike="noStrike" cap="none">
                <a:solidFill>
                  <a:srgbClr val="FFFFFF"/>
                </a:solidFill>
                <a:latin typeface="Cambria"/>
                <a:ea typeface="Cambria"/>
                <a:cs typeface="Cambria"/>
                <a:sym typeface="Cambria"/>
              </a:rPr>
              <a:t>Slimmer ondernemen met de AI-kracht van Visma</a:t>
            </a:r>
            <a:endParaRPr sz="4000" b="0" i="0" u="none" strike="noStrike" cap="none">
              <a:solidFill>
                <a:schemeClr val="dk1"/>
              </a:solidFill>
              <a:latin typeface="Calibri"/>
              <a:ea typeface="Calibri"/>
              <a:cs typeface="Calibri"/>
              <a:sym typeface="Calibri"/>
            </a:endParaRPr>
          </a:p>
        </p:txBody>
      </p:sp>
      <p:sp>
        <p:nvSpPr>
          <p:cNvPr id="18" name="Google Shape;18;p3"/>
          <p:cNvSpPr/>
          <p:nvPr/>
        </p:nvSpPr>
        <p:spPr>
          <a:xfrm>
            <a:off x="640080" y="3063240"/>
            <a:ext cx="6400800" cy="5486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CFE0EE"/>
              </a:buClr>
              <a:buSzPts val="1600"/>
              <a:buFont typeface="Calibri"/>
              <a:buNone/>
            </a:pPr>
            <a:r>
              <a:rPr lang="en-US" sz="1600" b="0" i="0" u="none" strike="noStrike" cap="none">
                <a:solidFill>
                  <a:srgbClr val="CFE0EE"/>
                </a:solidFill>
                <a:latin typeface="Calibri"/>
                <a:ea typeface="Calibri"/>
                <a:cs typeface="Calibri"/>
                <a:sym typeface="Calibri"/>
              </a:rPr>
              <a:t>Van trainen tot jouw antwoord — en wat Visma er voor jou mee doet</a:t>
            </a:r>
            <a:endParaRPr sz="1600" b="0" i="0" u="none" strike="noStrike" cap="non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150"/>
        <p:cNvGrpSpPr/>
        <p:nvPr/>
      </p:nvGrpSpPr>
      <p:grpSpPr>
        <a:xfrm>
          <a:off x="0" y="0"/>
          <a:ext cx="0" cy="0"/>
          <a:chOff x="0" y="0"/>
          <a:chExt cx="0" cy="0"/>
        </a:xfrm>
      </p:grpSpPr>
      <p:sp>
        <p:nvSpPr>
          <p:cNvPr id="151" name="Google Shape;151;p12"/>
          <p:cNvSpPr/>
          <p:nvPr/>
        </p:nvSpPr>
        <p:spPr>
          <a:xfrm>
            <a:off x="548640" y="402336"/>
            <a:ext cx="81381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i="0" u="none" strike="noStrike" cap="none">
                <a:solidFill>
                  <a:srgbClr val="2E9E92"/>
                </a:solidFill>
                <a:latin typeface="Calibri"/>
                <a:ea typeface="Calibri"/>
                <a:cs typeface="Calibri"/>
                <a:sym typeface="Calibri"/>
              </a:rPr>
              <a:t>TRAINEN ALS EEN BERGWANDELING</a:t>
            </a:r>
            <a:endParaRPr sz="1250" b="0" i="0" u="none" strike="noStrike" cap="none">
              <a:solidFill>
                <a:schemeClr val="dk1"/>
              </a:solidFill>
              <a:latin typeface="Calibri"/>
              <a:ea typeface="Calibri"/>
              <a:cs typeface="Calibri"/>
              <a:sym typeface="Calibri"/>
            </a:endParaRPr>
          </a:p>
        </p:txBody>
      </p:sp>
      <p:sp>
        <p:nvSpPr>
          <p:cNvPr id="152" name="Google Shape;152;p12"/>
          <p:cNvSpPr/>
          <p:nvPr/>
        </p:nvSpPr>
        <p:spPr>
          <a:xfrm>
            <a:off x="548640" y="676656"/>
            <a:ext cx="8138160" cy="77724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i="0" u="none" strike="noStrike" cap="none">
                <a:solidFill>
                  <a:srgbClr val="1C2B3A"/>
                </a:solidFill>
                <a:latin typeface="Cambria"/>
                <a:ea typeface="Cambria"/>
                <a:cs typeface="Cambria"/>
                <a:sym typeface="Cambria"/>
              </a:rPr>
              <a:t>Zoek het laagste punt</a:t>
            </a:r>
            <a:endParaRPr sz="3000" b="0" i="0" u="none" strike="noStrike" cap="none">
              <a:solidFill>
                <a:schemeClr val="dk1"/>
              </a:solidFill>
              <a:latin typeface="Calibri"/>
              <a:ea typeface="Calibri"/>
              <a:cs typeface="Calibri"/>
              <a:sym typeface="Calibri"/>
            </a:endParaRPr>
          </a:p>
        </p:txBody>
      </p:sp>
      <p:sp>
        <p:nvSpPr>
          <p:cNvPr id="153" name="Google Shape;153;p12"/>
          <p:cNvSpPr/>
          <p:nvPr/>
        </p:nvSpPr>
        <p:spPr>
          <a:xfrm>
            <a:off x="548640" y="1444752"/>
            <a:ext cx="3246120" cy="2926080"/>
          </a:xfrm>
          <a:prstGeom prst="rect">
            <a:avLst/>
          </a:prstGeom>
          <a:noFill/>
          <a:ln>
            <a:noFill/>
          </a:ln>
        </p:spPr>
        <p:txBody>
          <a:bodyPr spcFirstLastPara="1" wrap="square" lIns="0" tIns="0" rIns="0" bIns="0" anchor="t" anchorCtr="0">
            <a:noAutofit/>
          </a:bodyPr>
          <a:lstStyle/>
          <a:p>
            <a:pPr marL="0" marR="0" lvl="0" indent="0" algn="l" rtl="0">
              <a:lnSpc>
                <a:spcPct val="114000"/>
              </a:lnSpc>
              <a:spcBef>
                <a:spcPts val="0"/>
              </a:spcBef>
              <a:spcAft>
                <a:spcPts val="0"/>
              </a:spcAft>
              <a:buClr>
                <a:srgbClr val="1C2B3A"/>
              </a:buClr>
              <a:buSzPts val="1400"/>
              <a:buFont typeface="Calibri"/>
              <a:buNone/>
            </a:pPr>
            <a:r>
              <a:rPr lang="en-US" sz="1400" b="1" i="0" u="none" strike="noStrike" cap="none">
                <a:solidFill>
                  <a:srgbClr val="1C2B3A"/>
                </a:solidFill>
                <a:latin typeface="Calibri"/>
                <a:ea typeface="Calibri"/>
                <a:cs typeface="Calibri"/>
                <a:sym typeface="Calibri"/>
              </a:rPr>
              <a:t>Stel je voor: je staat boven op een berg en moet het állerlaagste dal vinden — maar je ziet alleen wat dichtbij is.</a:t>
            </a:r>
            <a:endParaRPr sz="1400" b="0" i="0" u="none" strike="noStrike" cap="none">
              <a:solidFill>
                <a:schemeClr val="dk1"/>
              </a:solidFill>
              <a:latin typeface="Calibri"/>
              <a:ea typeface="Calibri"/>
              <a:cs typeface="Calibri"/>
              <a:sym typeface="Calibri"/>
            </a:endParaRPr>
          </a:p>
          <a:p>
            <a:pPr marL="0" marR="0" lvl="0" indent="0" algn="l" rtl="0">
              <a:lnSpc>
                <a:spcPct val="114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a:p>
            <a:pPr marL="0" marR="0" lvl="0" indent="0" algn="l" rtl="0">
              <a:lnSpc>
                <a:spcPct val="114000"/>
              </a:lnSpc>
              <a:spcBef>
                <a:spcPts val="0"/>
              </a:spcBef>
              <a:spcAft>
                <a:spcPts val="0"/>
              </a:spcAft>
              <a:buClr>
                <a:srgbClr val="44566A"/>
              </a:buClr>
              <a:buSzPts val="1400"/>
              <a:buFont typeface="Calibri"/>
              <a:buNone/>
            </a:pPr>
            <a:r>
              <a:rPr lang="en-US" sz="1400" b="0" i="0" u="none" strike="noStrike" cap="none">
                <a:solidFill>
                  <a:srgbClr val="44566A"/>
                </a:solidFill>
                <a:latin typeface="Calibri"/>
                <a:ea typeface="Calibri"/>
                <a:cs typeface="Calibri"/>
                <a:sym typeface="Calibri"/>
              </a:rPr>
              <a:t>Elke stap omlaag betekent dat het model iets bijleert. De valkuil: een dal dat láág lijkt, maar niet het diepste is.</a:t>
            </a:r>
            <a:endParaRPr sz="1400" b="0" i="0" u="none" strike="noStrike" cap="none">
              <a:solidFill>
                <a:schemeClr val="dk1"/>
              </a:solidFill>
              <a:latin typeface="Calibri"/>
              <a:ea typeface="Calibri"/>
              <a:cs typeface="Calibri"/>
              <a:sym typeface="Calibri"/>
            </a:endParaRPr>
          </a:p>
          <a:p>
            <a:pPr marL="0" marR="0" lvl="0" indent="0" algn="l" rtl="0">
              <a:lnSpc>
                <a:spcPct val="114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a:p>
            <a:pPr marL="0" marR="0" lvl="0" indent="0" algn="l" rtl="0">
              <a:lnSpc>
                <a:spcPct val="114000"/>
              </a:lnSpc>
              <a:spcBef>
                <a:spcPts val="0"/>
              </a:spcBef>
              <a:spcAft>
                <a:spcPts val="0"/>
              </a:spcAft>
              <a:buClr>
                <a:srgbClr val="5A6B7B"/>
              </a:buClr>
              <a:buSzPts val="1400"/>
              <a:buFont typeface="Calibri"/>
              <a:buNone/>
            </a:pPr>
            <a:r>
              <a:rPr lang="en-US" sz="1400" b="0" i="1" u="none" strike="noStrike" cap="none">
                <a:solidFill>
                  <a:srgbClr val="5A6B7B"/>
                </a:solidFill>
                <a:latin typeface="Calibri"/>
                <a:ea typeface="Calibri"/>
                <a:cs typeface="Calibri"/>
                <a:sym typeface="Calibri"/>
              </a:rPr>
              <a:t>Er bestaan slimme technieken om dit snel en goedkoop te doen — maar het idee blijft: stap voor stap omlaag.</a:t>
            </a:r>
            <a:endParaRPr sz="1400" b="0" i="0" u="none" strike="noStrike" cap="none">
              <a:solidFill>
                <a:schemeClr val="dk1"/>
              </a:solidFill>
              <a:latin typeface="Calibri"/>
              <a:ea typeface="Calibri"/>
              <a:cs typeface="Calibri"/>
              <a:sym typeface="Calibri"/>
            </a:endParaRPr>
          </a:p>
        </p:txBody>
      </p:sp>
      <p:pic>
        <p:nvPicPr>
          <p:cNvPr id="154" name="Google Shape;154;p12" descr="/tmp/build/art/mountain_cross.png"/>
          <p:cNvPicPr preferRelativeResize="0"/>
          <p:nvPr/>
        </p:nvPicPr>
        <p:blipFill rotWithShape="1">
          <a:blip r:embed="rId3">
            <a:alphaModFix/>
          </a:blip>
          <a:srcRect/>
          <a:stretch/>
        </p:blipFill>
        <p:spPr>
          <a:xfrm>
            <a:off x="3886200" y="1417320"/>
            <a:ext cx="4892040" cy="2761488"/>
          </a:xfrm>
          <a:prstGeom prst="rect">
            <a:avLst/>
          </a:prstGeom>
          <a:noFill/>
          <a:ln>
            <a:noFill/>
          </a:ln>
        </p:spPr>
      </p:pic>
      <p:sp>
        <p:nvSpPr>
          <p:cNvPr id="155" name="Google Shape;155;p12"/>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Slimmer ondernemen met de AI-kracht van Visma</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160"/>
        <p:cNvGrpSpPr/>
        <p:nvPr/>
      </p:nvGrpSpPr>
      <p:grpSpPr>
        <a:xfrm>
          <a:off x="0" y="0"/>
          <a:ext cx="0" cy="0"/>
          <a:chOff x="0" y="0"/>
          <a:chExt cx="0" cy="0"/>
        </a:xfrm>
      </p:grpSpPr>
      <p:sp>
        <p:nvSpPr>
          <p:cNvPr id="161" name="Google Shape;161;p13"/>
          <p:cNvSpPr/>
          <p:nvPr/>
        </p:nvSpPr>
        <p:spPr>
          <a:xfrm>
            <a:off x="548640" y="402336"/>
            <a:ext cx="81381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i="0" u="none" strike="noStrike" cap="none">
                <a:solidFill>
                  <a:srgbClr val="2E9E92"/>
                </a:solidFill>
                <a:latin typeface="Calibri"/>
                <a:ea typeface="Calibri"/>
                <a:cs typeface="Calibri"/>
                <a:sym typeface="Calibri"/>
              </a:rPr>
              <a:t>VIER MANIEREN OM AF TE DALEN</a:t>
            </a:r>
            <a:endParaRPr sz="1250" b="0" i="0" u="none" strike="noStrike" cap="none">
              <a:solidFill>
                <a:schemeClr val="dk1"/>
              </a:solidFill>
              <a:latin typeface="Calibri"/>
              <a:ea typeface="Calibri"/>
              <a:cs typeface="Calibri"/>
              <a:sym typeface="Calibri"/>
            </a:endParaRPr>
          </a:p>
        </p:txBody>
      </p:sp>
      <p:sp>
        <p:nvSpPr>
          <p:cNvPr id="162" name="Google Shape;162;p13"/>
          <p:cNvSpPr/>
          <p:nvPr/>
        </p:nvSpPr>
        <p:spPr>
          <a:xfrm>
            <a:off x="548640" y="676656"/>
            <a:ext cx="8138160" cy="77724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i="0" u="none" strike="noStrike" cap="none">
                <a:solidFill>
                  <a:srgbClr val="1C2B3A"/>
                </a:solidFill>
                <a:latin typeface="Cambria"/>
                <a:ea typeface="Cambria"/>
                <a:cs typeface="Cambria"/>
                <a:sym typeface="Cambria"/>
              </a:rPr>
              <a:t>Wat heb je bij je?</a:t>
            </a:r>
            <a:endParaRPr sz="3000" b="0" i="0" u="none" strike="noStrike" cap="none">
              <a:solidFill>
                <a:schemeClr val="dk1"/>
              </a:solidFill>
              <a:latin typeface="Calibri"/>
              <a:ea typeface="Calibri"/>
              <a:cs typeface="Calibri"/>
              <a:sym typeface="Calibri"/>
            </a:endParaRPr>
          </a:p>
        </p:txBody>
      </p:sp>
      <p:sp>
        <p:nvSpPr>
          <p:cNvPr id="163" name="Google Shape;163;p13"/>
          <p:cNvSpPr/>
          <p:nvPr/>
        </p:nvSpPr>
        <p:spPr>
          <a:xfrm>
            <a:off x="548640" y="1463040"/>
            <a:ext cx="3950208" cy="1371600"/>
          </a:xfrm>
          <a:prstGeom prst="roundRect">
            <a:avLst>
              <a:gd name="adj" fmla="val 6667"/>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3"/>
          <p:cNvSpPr/>
          <p:nvPr/>
        </p:nvSpPr>
        <p:spPr>
          <a:xfrm>
            <a:off x="822960" y="1783080"/>
            <a:ext cx="731520" cy="731520"/>
          </a:xfrm>
          <a:prstGeom prst="ellipse">
            <a:avLst/>
          </a:pr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65" name="Google Shape;165;p13" descr="preencoded.png"/>
          <p:cNvPicPr preferRelativeResize="0"/>
          <p:nvPr/>
        </p:nvPicPr>
        <p:blipFill rotWithShape="1">
          <a:blip r:embed="rId3">
            <a:alphaModFix/>
          </a:blip>
          <a:srcRect/>
          <a:stretch/>
        </p:blipFill>
        <p:spPr>
          <a:xfrm>
            <a:off x="998525" y="1958645"/>
            <a:ext cx="380390" cy="380390"/>
          </a:xfrm>
          <a:prstGeom prst="rect">
            <a:avLst/>
          </a:prstGeom>
          <a:noFill/>
          <a:ln>
            <a:noFill/>
          </a:ln>
        </p:spPr>
      </p:pic>
      <p:sp>
        <p:nvSpPr>
          <p:cNvPr id="166" name="Google Shape;166;p13"/>
          <p:cNvSpPr/>
          <p:nvPr/>
        </p:nvSpPr>
        <p:spPr>
          <a:xfrm>
            <a:off x="1682496" y="1600200"/>
            <a:ext cx="2670048" cy="310896"/>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450"/>
              <a:buFont typeface="Cambria"/>
              <a:buNone/>
            </a:pPr>
            <a:r>
              <a:rPr lang="en-US" sz="1450" b="1" i="0" u="none" strike="noStrike" cap="none">
                <a:solidFill>
                  <a:srgbClr val="1C2B3A"/>
                </a:solidFill>
                <a:latin typeface="Cambria"/>
                <a:ea typeface="Cambria"/>
                <a:cs typeface="Cambria"/>
                <a:sym typeface="Cambria"/>
              </a:rPr>
              <a:t>Alleen je bergschoenen</a:t>
            </a:r>
            <a:endParaRPr sz="1450" b="0" i="0" u="none" strike="noStrike" cap="none">
              <a:solidFill>
                <a:schemeClr val="dk1"/>
              </a:solidFill>
              <a:latin typeface="Calibri"/>
              <a:ea typeface="Calibri"/>
              <a:cs typeface="Calibri"/>
              <a:sym typeface="Calibri"/>
            </a:endParaRPr>
          </a:p>
        </p:txBody>
      </p:sp>
      <p:sp>
        <p:nvSpPr>
          <p:cNvPr id="167" name="Google Shape;167;p13"/>
          <p:cNvSpPr/>
          <p:nvPr/>
        </p:nvSpPr>
        <p:spPr>
          <a:xfrm>
            <a:off x="1682496" y="1920240"/>
            <a:ext cx="2670048" cy="438912"/>
          </a:xfrm>
          <a:prstGeom prst="rect">
            <a:avLst/>
          </a:prstGeom>
          <a:noFill/>
          <a:ln>
            <a:noFill/>
          </a:ln>
        </p:spPr>
        <p:txBody>
          <a:bodyPr spcFirstLastPara="1" wrap="square" lIns="0" tIns="0" rIns="0" bIns="0" anchor="t" anchorCtr="0">
            <a:noAutofit/>
          </a:bodyPr>
          <a:lstStyle/>
          <a:p>
            <a:pPr marL="0" marR="0" lvl="0" indent="0" algn="l" rtl="0">
              <a:lnSpc>
                <a:spcPct val="103000"/>
              </a:lnSpc>
              <a:spcBef>
                <a:spcPts val="0"/>
              </a:spcBef>
              <a:spcAft>
                <a:spcPts val="0"/>
              </a:spcAft>
              <a:buClr>
                <a:srgbClr val="5A6B7B"/>
              </a:buClr>
              <a:buSzPts val="1060"/>
              <a:buFont typeface="Calibri"/>
              <a:buNone/>
            </a:pPr>
            <a:r>
              <a:rPr lang="en-US" sz="1060" b="0" i="0" u="none" strike="noStrike" cap="none">
                <a:solidFill>
                  <a:srgbClr val="5A6B7B"/>
                </a:solidFill>
                <a:latin typeface="Calibri"/>
                <a:ea typeface="Calibri"/>
                <a:cs typeface="Calibri"/>
                <a:sym typeface="Calibri"/>
              </a:rPr>
              <a:t>Loop de steilste kant op. Werkt — maar je zigzagt veel.</a:t>
            </a:r>
            <a:endParaRPr sz="1060" b="0" i="0" u="none" strike="noStrike" cap="none">
              <a:solidFill>
                <a:schemeClr val="dk1"/>
              </a:solidFill>
              <a:latin typeface="Calibri"/>
              <a:ea typeface="Calibri"/>
              <a:cs typeface="Calibri"/>
              <a:sym typeface="Calibri"/>
            </a:endParaRPr>
          </a:p>
        </p:txBody>
      </p:sp>
      <p:sp>
        <p:nvSpPr>
          <p:cNvPr id="168" name="Google Shape;168;p13"/>
          <p:cNvSpPr/>
          <p:nvPr/>
        </p:nvSpPr>
        <p:spPr>
          <a:xfrm>
            <a:off x="1682496" y="2450592"/>
            <a:ext cx="2688336" cy="329184"/>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2E9E92"/>
              </a:buClr>
              <a:buSzPts val="860"/>
              <a:buFont typeface="Calibri"/>
              <a:buNone/>
            </a:pPr>
            <a:r>
              <a:rPr lang="en-US" sz="860" b="1" i="1" u="none" strike="noStrike" cap="none">
                <a:solidFill>
                  <a:srgbClr val="2E9E92"/>
                </a:solidFill>
                <a:latin typeface="Calibri"/>
                <a:ea typeface="Calibri"/>
                <a:cs typeface="Calibri"/>
                <a:sym typeface="Calibri"/>
              </a:rPr>
              <a:t>SGD · Stochastic Gradient Descent · basis uit de jaren ’50</a:t>
            </a:r>
            <a:endParaRPr sz="860" b="0" i="0" u="none" strike="noStrike" cap="none">
              <a:solidFill>
                <a:schemeClr val="dk1"/>
              </a:solidFill>
              <a:latin typeface="Calibri"/>
              <a:ea typeface="Calibri"/>
              <a:cs typeface="Calibri"/>
              <a:sym typeface="Calibri"/>
            </a:endParaRPr>
          </a:p>
        </p:txBody>
      </p:sp>
      <p:sp>
        <p:nvSpPr>
          <p:cNvPr id="169" name="Google Shape;169;p13"/>
          <p:cNvSpPr/>
          <p:nvPr/>
        </p:nvSpPr>
        <p:spPr>
          <a:xfrm>
            <a:off x="4645152" y="1463040"/>
            <a:ext cx="3950208" cy="1371600"/>
          </a:xfrm>
          <a:prstGeom prst="roundRect">
            <a:avLst>
              <a:gd name="adj" fmla="val 6667"/>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3"/>
          <p:cNvSpPr/>
          <p:nvPr/>
        </p:nvSpPr>
        <p:spPr>
          <a:xfrm>
            <a:off x="4919472" y="1783080"/>
            <a:ext cx="731520" cy="731520"/>
          </a:xfrm>
          <a:prstGeom prst="ellipse">
            <a:avLst/>
          </a:pr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1" name="Google Shape;171;p13" descr="preencoded.png"/>
          <p:cNvPicPr preferRelativeResize="0"/>
          <p:nvPr/>
        </p:nvPicPr>
        <p:blipFill rotWithShape="1">
          <a:blip r:embed="rId4">
            <a:alphaModFix/>
          </a:blip>
          <a:srcRect/>
          <a:stretch/>
        </p:blipFill>
        <p:spPr>
          <a:xfrm>
            <a:off x="5095037" y="1958645"/>
            <a:ext cx="380390" cy="380390"/>
          </a:xfrm>
          <a:prstGeom prst="rect">
            <a:avLst/>
          </a:prstGeom>
          <a:noFill/>
          <a:ln>
            <a:noFill/>
          </a:ln>
        </p:spPr>
      </p:pic>
      <p:sp>
        <p:nvSpPr>
          <p:cNvPr id="172" name="Google Shape;172;p13"/>
          <p:cNvSpPr/>
          <p:nvPr/>
        </p:nvSpPr>
        <p:spPr>
          <a:xfrm>
            <a:off x="5779008" y="1600200"/>
            <a:ext cx="2670048" cy="310896"/>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450"/>
              <a:buFont typeface="Cambria"/>
              <a:buNone/>
            </a:pPr>
            <a:r>
              <a:rPr lang="en-US" sz="1450" b="1" i="0" u="none" strike="noStrike" cap="none">
                <a:solidFill>
                  <a:srgbClr val="1C2B3A"/>
                </a:solidFill>
                <a:latin typeface="Cambria"/>
                <a:ea typeface="Cambria"/>
                <a:cs typeface="Cambria"/>
                <a:sym typeface="Cambria"/>
              </a:rPr>
              <a:t>+ Een kompas</a:t>
            </a:r>
            <a:endParaRPr sz="1450" b="0" i="0" u="none" strike="noStrike" cap="none">
              <a:solidFill>
                <a:schemeClr val="dk1"/>
              </a:solidFill>
              <a:latin typeface="Calibri"/>
              <a:ea typeface="Calibri"/>
              <a:cs typeface="Calibri"/>
              <a:sym typeface="Calibri"/>
            </a:endParaRPr>
          </a:p>
        </p:txBody>
      </p:sp>
      <p:sp>
        <p:nvSpPr>
          <p:cNvPr id="173" name="Google Shape;173;p13"/>
          <p:cNvSpPr/>
          <p:nvPr/>
        </p:nvSpPr>
        <p:spPr>
          <a:xfrm>
            <a:off x="5779008" y="1920240"/>
            <a:ext cx="2670048" cy="438912"/>
          </a:xfrm>
          <a:prstGeom prst="rect">
            <a:avLst/>
          </a:prstGeom>
          <a:noFill/>
          <a:ln>
            <a:noFill/>
          </a:ln>
        </p:spPr>
        <p:txBody>
          <a:bodyPr spcFirstLastPara="1" wrap="square" lIns="0" tIns="0" rIns="0" bIns="0" anchor="t" anchorCtr="0">
            <a:noAutofit/>
          </a:bodyPr>
          <a:lstStyle/>
          <a:p>
            <a:pPr marL="0" marR="0" lvl="0" indent="0" algn="l" rtl="0">
              <a:lnSpc>
                <a:spcPct val="103000"/>
              </a:lnSpc>
              <a:spcBef>
                <a:spcPts val="0"/>
              </a:spcBef>
              <a:spcAft>
                <a:spcPts val="0"/>
              </a:spcAft>
              <a:buClr>
                <a:srgbClr val="5A6B7B"/>
              </a:buClr>
              <a:buSzPts val="1060"/>
              <a:buFont typeface="Calibri"/>
              <a:buNone/>
            </a:pPr>
            <a:r>
              <a:rPr lang="en-US" sz="1060" b="0" i="0" u="none" strike="noStrike" cap="none">
                <a:solidFill>
                  <a:srgbClr val="5A6B7B"/>
                </a:solidFill>
                <a:latin typeface="Calibri"/>
                <a:ea typeface="Calibri"/>
                <a:cs typeface="Calibri"/>
                <a:sym typeface="Calibri"/>
              </a:rPr>
              <a:t>Onthoud je richting en stuur geleidelijk bij, als een vrachtschip.</a:t>
            </a:r>
            <a:endParaRPr sz="1060" b="0" i="0" u="none" strike="noStrike" cap="none">
              <a:solidFill>
                <a:schemeClr val="dk1"/>
              </a:solidFill>
              <a:latin typeface="Calibri"/>
              <a:ea typeface="Calibri"/>
              <a:cs typeface="Calibri"/>
              <a:sym typeface="Calibri"/>
            </a:endParaRPr>
          </a:p>
        </p:txBody>
      </p:sp>
      <p:sp>
        <p:nvSpPr>
          <p:cNvPr id="174" name="Google Shape;174;p13"/>
          <p:cNvSpPr/>
          <p:nvPr/>
        </p:nvSpPr>
        <p:spPr>
          <a:xfrm>
            <a:off x="5779008" y="2450592"/>
            <a:ext cx="2688336" cy="329184"/>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2E9E92"/>
              </a:buClr>
              <a:buSzPts val="860"/>
              <a:buFont typeface="Calibri"/>
              <a:buNone/>
            </a:pPr>
            <a:r>
              <a:rPr lang="en-US" sz="860" b="1" i="1" u="none" strike="noStrike" cap="none">
                <a:solidFill>
                  <a:srgbClr val="2E9E92"/>
                </a:solidFill>
                <a:latin typeface="Calibri"/>
                <a:ea typeface="Calibri"/>
                <a:cs typeface="Calibri"/>
                <a:sym typeface="Calibri"/>
              </a:rPr>
              <a:t>Momentum · ‘heavy ball’ · Polyak, 1964</a:t>
            </a:r>
            <a:endParaRPr sz="860" b="0" i="0" u="none" strike="noStrike" cap="none">
              <a:solidFill>
                <a:schemeClr val="dk1"/>
              </a:solidFill>
              <a:latin typeface="Calibri"/>
              <a:ea typeface="Calibri"/>
              <a:cs typeface="Calibri"/>
              <a:sym typeface="Calibri"/>
            </a:endParaRPr>
          </a:p>
        </p:txBody>
      </p:sp>
      <p:sp>
        <p:nvSpPr>
          <p:cNvPr id="175" name="Google Shape;175;p13"/>
          <p:cNvSpPr/>
          <p:nvPr/>
        </p:nvSpPr>
        <p:spPr>
          <a:xfrm>
            <a:off x="548640" y="2889504"/>
            <a:ext cx="3950208" cy="1371600"/>
          </a:xfrm>
          <a:prstGeom prst="roundRect">
            <a:avLst>
              <a:gd name="adj" fmla="val 6667"/>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3"/>
          <p:cNvSpPr/>
          <p:nvPr/>
        </p:nvSpPr>
        <p:spPr>
          <a:xfrm>
            <a:off x="822960" y="3209544"/>
            <a:ext cx="731520" cy="731520"/>
          </a:xfrm>
          <a:prstGeom prst="ellipse">
            <a:avLst/>
          </a:pr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7" name="Google Shape;177;p13" descr="preencoded.png"/>
          <p:cNvPicPr preferRelativeResize="0"/>
          <p:nvPr/>
        </p:nvPicPr>
        <p:blipFill rotWithShape="1">
          <a:blip r:embed="rId5">
            <a:alphaModFix/>
          </a:blip>
          <a:srcRect/>
          <a:stretch/>
        </p:blipFill>
        <p:spPr>
          <a:xfrm>
            <a:off x="998525" y="3385109"/>
            <a:ext cx="380390" cy="380390"/>
          </a:xfrm>
          <a:prstGeom prst="rect">
            <a:avLst/>
          </a:prstGeom>
          <a:noFill/>
          <a:ln>
            <a:noFill/>
          </a:ln>
        </p:spPr>
      </p:pic>
      <p:sp>
        <p:nvSpPr>
          <p:cNvPr id="178" name="Google Shape;178;p13"/>
          <p:cNvSpPr/>
          <p:nvPr/>
        </p:nvSpPr>
        <p:spPr>
          <a:xfrm>
            <a:off x="1682496" y="3026664"/>
            <a:ext cx="2670048" cy="310896"/>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450"/>
              <a:buFont typeface="Cambria"/>
              <a:buNone/>
            </a:pPr>
            <a:r>
              <a:rPr lang="en-US" sz="1450" b="1" i="0" u="none" strike="noStrike" cap="none">
                <a:solidFill>
                  <a:srgbClr val="1C2B3A"/>
                </a:solidFill>
                <a:latin typeface="Cambria"/>
                <a:ea typeface="Cambria"/>
                <a:cs typeface="Cambria"/>
                <a:sym typeface="Cambria"/>
              </a:rPr>
              <a:t>+ Een hoogtemeter</a:t>
            </a:r>
            <a:endParaRPr sz="1450" b="0" i="0" u="none" strike="noStrike" cap="none">
              <a:solidFill>
                <a:schemeClr val="dk1"/>
              </a:solidFill>
              <a:latin typeface="Calibri"/>
              <a:ea typeface="Calibri"/>
              <a:cs typeface="Calibri"/>
              <a:sym typeface="Calibri"/>
            </a:endParaRPr>
          </a:p>
        </p:txBody>
      </p:sp>
      <p:sp>
        <p:nvSpPr>
          <p:cNvPr id="179" name="Google Shape;179;p13"/>
          <p:cNvSpPr/>
          <p:nvPr/>
        </p:nvSpPr>
        <p:spPr>
          <a:xfrm>
            <a:off x="1682496" y="3346704"/>
            <a:ext cx="2670048" cy="438912"/>
          </a:xfrm>
          <a:prstGeom prst="rect">
            <a:avLst/>
          </a:prstGeom>
          <a:noFill/>
          <a:ln>
            <a:noFill/>
          </a:ln>
        </p:spPr>
        <p:txBody>
          <a:bodyPr spcFirstLastPara="1" wrap="square" lIns="0" tIns="0" rIns="0" bIns="0" anchor="t" anchorCtr="0">
            <a:noAutofit/>
          </a:bodyPr>
          <a:lstStyle/>
          <a:p>
            <a:pPr marL="0" marR="0" lvl="0" indent="0" algn="l" rtl="0">
              <a:lnSpc>
                <a:spcPct val="103000"/>
              </a:lnSpc>
              <a:spcBef>
                <a:spcPts val="0"/>
              </a:spcBef>
              <a:spcAft>
                <a:spcPts val="0"/>
              </a:spcAft>
              <a:buClr>
                <a:srgbClr val="5A6B7B"/>
              </a:buClr>
              <a:buSzPts val="1060"/>
              <a:buFont typeface="Calibri"/>
              <a:buNone/>
            </a:pPr>
            <a:r>
              <a:rPr lang="en-US" sz="1060" b="0" i="0" u="none" strike="noStrike" cap="none">
                <a:solidFill>
                  <a:srgbClr val="5A6B7B"/>
                </a:solidFill>
                <a:latin typeface="Calibri"/>
                <a:ea typeface="Calibri"/>
                <a:cs typeface="Calibri"/>
                <a:sym typeface="Calibri"/>
              </a:rPr>
              <a:t>Pas je pas aan: grote stappen waar het kan, kleine waar het moet.</a:t>
            </a:r>
            <a:endParaRPr sz="1060" b="0" i="0" u="none" strike="noStrike" cap="none">
              <a:solidFill>
                <a:schemeClr val="dk1"/>
              </a:solidFill>
              <a:latin typeface="Calibri"/>
              <a:ea typeface="Calibri"/>
              <a:cs typeface="Calibri"/>
              <a:sym typeface="Calibri"/>
            </a:endParaRPr>
          </a:p>
        </p:txBody>
      </p:sp>
      <p:sp>
        <p:nvSpPr>
          <p:cNvPr id="180" name="Google Shape;180;p13"/>
          <p:cNvSpPr/>
          <p:nvPr/>
        </p:nvSpPr>
        <p:spPr>
          <a:xfrm>
            <a:off x="1682496" y="3877056"/>
            <a:ext cx="2688336" cy="329184"/>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2E9E92"/>
              </a:buClr>
              <a:buSzPts val="860"/>
              <a:buFont typeface="Calibri"/>
              <a:buNone/>
            </a:pPr>
            <a:r>
              <a:rPr lang="en-US" sz="860" b="1" i="1" u="none" strike="noStrike" cap="none">
                <a:solidFill>
                  <a:srgbClr val="2E9E92"/>
                </a:solidFill>
                <a:latin typeface="Calibri"/>
                <a:ea typeface="Calibri"/>
                <a:cs typeface="Calibri"/>
                <a:sym typeface="Calibri"/>
              </a:rPr>
              <a:t>AdaGrad · Adaptive Gradient · 2011</a:t>
            </a:r>
            <a:endParaRPr sz="860" b="0" i="0" u="none" strike="noStrike" cap="none">
              <a:solidFill>
                <a:schemeClr val="dk1"/>
              </a:solidFill>
              <a:latin typeface="Calibri"/>
              <a:ea typeface="Calibri"/>
              <a:cs typeface="Calibri"/>
              <a:sym typeface="Calibri"/>
            </a:endParaRPr>
          </a:p>
        </p:txBody>
      </p:sp>
      <p:sp>
        <p:nvSpPr>
          <p:cNvPr id="181" name="Google Shape;181;p13"/>
          <p:cNvSpPr/>
          <p:nvPr/>
        </p:nvSpPr>
        <p:spPr>
          <a:xfrm>
            <a:off x="4645152" y="2889504"/>
            <a:ext cx="3950208" cy="1371600"/>
          </a:xfrm>
          <a:prstGeom prst="roundRect">
            <a:avLst>
              <a:gd name="adj" fmla="val 6667"/>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3"/>
          <p:cNvSpPr/>
          <p:nvPr/>
        </p:nvSpPr>
        <p:spPr>
          <a:xfrm>
            <a:off x="4919472" y="3209544"/>
            <a:ext cx="731520" cy="731520"/>
          </a:xfrm>
          <a:prstGeom prst="ellipse">
            <a:avLst/>
          </a:prstGeom>
          <a:solidFill>
            <a:srgbClr val="E8A3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3" name="Google Shape;183;p13" descr="preencoded.png"/>
          <p:cNvPicPr preferRelativeResize="0"/>
          <p:nvPr/>
        </p:nvPicPr>
        <p:blipFill rotWithShape="1">
          <a:blip r:embed="rId6">
            <a:alphaModFix/>
          </a:blip>
          <a:srcRect/>
          <a:stretch/>
        </p:blipFill>
        <p:spPr>
          <a:xfrm>
            <a:off x="5095037" y="3385109"/>
            <a:ext cx="380390" cy="380390"/>
          </a:xfrm>
          <a:prstGeom prst="rect">
            <a:avLst/>
          </a:prstGeom>
          <a:noFill/>
          <a:ln>
            <a:noFill/>
          </a:ln>
        </p:spPr>
      </p:pic>
      <p:sp>
        <p:nvSpPr>
          <p:cNvPr id="184" name="Google Shape;184;p13"/>
          <p:cNvSpPr/>
          <p:nvPr/>
        </p:nvSpPr>
        <p:spPr>
          <a:xfrm>
            <a:off x="5779008" y="3026664"/>
            <a:ext cx="2670048" cy="310896"/>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450"/>
              <a:buFont typeface="Cambria"/>
              <a:buNone/>
            </a:pPr>
            <a:r>
              <a:rPr lang="en-US" sz="1450" b="1" i="0" u="none" strike="noStrike" cap="none">
                <a:solidFill>
                  <a:srgbClr val="1C2B3A"/>
                </a:solidFill>
                <a:latin typeface="Cambria"/>
                <a:ea typeface="Cambria"/>
                <a:cs typeface="Cambria"/>
                <a:sym typeface="Cambria"/>
              </a:rPr>
              <a:t>Kompas én hoogtemeter</a:t>
            </a:r>
            <a:endParaRPr sz="1450" b="0" i="0" u="none" strike="noStrike" cap="none">
              <a:solidFill>
                <a:schemeClr val="dk1"/>
              </a:solidFill>
              <a:latin typeface="Calibri"/>
              <a:ea typeface="Calibri"/>
              <a:cs typeface="Calibri"/>
              <a:sym typeface="Calibri"/>
            </a:endParaRPr>
          </a:p>
        </p:txBody>
      </p:sp>
      <p:sp>
        <p:nvSpPr>
          <p:cNvPr id="185" name="Google Shape;185;p13"/>
          <p:cNvSpPr/>
          <p:nvPr/>
        </p:nvSpPr>
        <p:spPr>
          <a:xfrm>
            <a:off x="5779008" y="3346704"/>
            <a:ext cx="2670048" cy="438912"/>
          </a:xfrm>
          <a:prstGeom prst="rect">
            <a:avLst/>
          </a:prstGeom>
          <a:noFill/>
          <a:ln>
            <a:noFill/>
          </a:ln>
        </p:spPr>
        <p:txBody>
          <a:bodyPr spcFirstLastPara="1" wrap="square" lIns="0" tIns="0" rIns="0" bIns="0" anchor="t" anchorCtr="0">
            <a:noAutofit/>
          </a:bodyPr>
          <a:lstStyle/>
          <a:p>
            <a:pPr marL="0" marR="0" lvl="0" indent="0" algn="l" rtl="0">
              <a:lnSpc>
                <a:spcPct val="103000"/>
              </a:lnSpc>
              <a:spcBef>
                <a:spcPts val="0"/>
              </a:spcBef>
              <a:spcAft>
                <a:spcPts val="0"/>
              </a:spcAft>
              <a:buClr>
                <a:srgbClr val="5A6B7B"/>
              </a:buClr>
              <a:buSzPts val="1060"/>
              <a:buFont typeface="Calibri"/>
              <a:buNone/>
            </a:pPr>
            <a:r>
              <a:rPr lang="en-US" sz="1060" b="0" i="0" u="none" strike="noStrike" cap="none">
                <a:solidFill>
                  <a:srgbClr val="5A6B7B"/>
                </a:solidFill>
                <a:latin typeface="Calibri"/>
                <a:ea typeface="Calibri"/>
                <a:cs typeface="Calibri"/>
                <a:sym typeface="Calibri"/>
              </a:rPr>
              <a:t>De slimme combinatie — jarenlang de standaardkeuze.</a:t>
            </a:r>
            <a:endParaRPr sz="1060" b="0" i="0" u="none" strike="noStrike" cap="none">
              <a:solidFill>
                <a:schemeClr val="dk1"/>
              </a:solidFill>
              <a:latin typeface="Calibri"/>
              <a:ea typeface="Calibri"/>
              <a:cs typeface="Calibri"/>
              <a:sym typeface="Calibri"/>
            </a:endParaRPr>
          </a:p>
        </p:txBody>
      </p:sp>
      <p:sp>
        <p:nvSpPr>
          <p:cNvPr id="186" name="Google Shape;186;p13"/>
          <p:cNvSpPr/>
          <p:nvPr/>
        </p:nvSpPr>
        <p:spPr>
          <a:xfrm>
            <a:off x="5779008" y="3877056"/>
            <a:ext cx="2688336" cy="329184"/>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2E9E92"/>
              </a:buClr>
              <a:buSzPts val="860"/>
              <a:buFont typeface="Calibri"/>
              <a:buNone/>
            </a:pPr>
            <a:r>
              <a:rPr lang="en-US" sz="860" b="1" i="1" u="none" strike="noStrike" cap="none">
                <a:solidFill>
                  <a:srgbClr val="2E9E92"/>
                </a:solidFill>
                <a:latin typeface="Calibri"/>
                <a:ea typeface="Calibri"/>
                <a:cs typeface="Calibri"/>
                <a:sym typeface="Calibri"/>
              </a:rPr>
              <a:t>Adam / AdamW · Adaptive Moment Estimation · 2015</a:t>
            </a:r>
            <a:endParaRPr sz="860" b="0" i="0" u="none" strike="noStrike" cap="none">
              <a:solidFill>
                <a:schemeClr val="dk1"/>
              </a:solidFill>
              <a:latin typeface="Calibri"/>
              <a:ea typeface="Calibri"/>
              <a:cs typeface="Calibri"/>
              <a:sym typeface="Calibri"/>
            </a:endParaRPr>
          </a:p>
        </p:txBody>
      </p:sp>
      <p:sp>
        <p:nvSpPr>
          <p:cNvPr id="187" name="Google Shape;187;p13"/>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Slimmer ondernemen met de AI-kracht van Visma</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192"/>
        <p:cNvGrpSpPr/>
        <p:nvPr/>
      </p:nvGrpSpPr>
      <p:grpSpPr>
        <a:xfrm>
          <a:off x="0" y="0"/>
          <a:ext cx="0" cy="0"/>
          <a:chOff x="0" y="0"/>
          <a:chExt cx="0" cy="0"/>
        </a:xfrm>
      </p:grpSpPr>
      <p:sp>
        <p:nvSpPr>
          <p:cNvPr id="193" name="Google Shape;193;p14"/>
          <p:cNvSpPr/>
          <p:nvPr/>
        </p:nvSpPr>
        <p:spPr>
          <a:xfrm>
            <a:off x="548640" y="402336"/>
            <a:ext cx="81381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i="0" u="none" strike="noStrike" cap="none">
                <a:solidFill>
                  <a:srgbClr val="2E9E92"/>
                </a:solidFill>
                <a:latin typeface="Calibri"/>
                <a:ea typeface="Calibri"/>
                <a:cs typeface="Calibri"/>
                <a:sym typeface="Calibri"/>
              </a:rPr>
              <a:t>WAAROM DATA GOUD WAARD IS</a:t>
            </a:r>
            <a:endParaRPr sz="1250" b="0" i="0" u="none" strike="noStrike" cap="none">
              <a:solidFill>
                <a:schemeClr val="dk1"/>
              </a:solidFill>
              <a:latin typeface="Calibri"/>
              <a:ea typeface="Calibri"/>
              <a:cs typeface="Calibri"/>
              <a:sym typeface="Calibri"/>
            </a:endParaRPr>
          </a:p>
        </p:txBody>
      </p:sp>
      <p:sp>
        <p:nvSpPr>
          <p:cNvPr id="194" name="Google Shape;194;p14"/>
          <p:cNvSpPr/>
          <p:nvPr/>
        </p:nvSpPr>
        <p:spPr>
          <a:xfrm>
            <a:off x="548640" y="676656"/>
            <a:ext cx="8138160" cy="77724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i="0" u="none" strike="noStrike" cap="none">
                <a:solidFill>
                  <a:srgbClr val="1C2B3A"/>
                </a:solidFill>
                <a:latin typeface="Cambria"/>
                <a:ea typeface="Cambria"/>
                <a:cs typeface="Cambria"/>
                <a:sym typeface="Cambria"/>
              </a:rPr>
              <a:t>Een model ís zijn trainingsdata</a:t>
            </a:r>
            <a:endParaRPr sz="3000" b="0" i="0" u="none" strike="noStrike" cap="none">
              <a:solidFill>
                <a:schemeClr val="dk1"/>
              </a:solidFill>
              <a:latin typeface="Calibri"/>
              <a:ea typeface="Calibri"/>
              <a:cs typeface="Calibri"/>
              <a:sym typeface="Calibri"/>
            </a:endParaRPr>
          </a:p>
        </p:txBody>
      </p:sp>
      <p:sp>
        <p:nvSpPr>
          <p:cNvPr id="195" name="Google Shape;195;p14"/>
          <p:cNvSpPr/>
          <p:nvPr/>
        </p:nvSpPr>
        <p:spPr>
          <a:xfrm>
            <a:off x="548640" y="1371600"/>
            <a:ext cx="8138160"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5A6B7B"/>
              </a:buClr>
              <a:buSzPts val="1450"/>
              <a:buFont typeface="Calibri"/>
              <a:buNone/>
            </a:pPr>
            <a:r>
              <a:rPr lang="en-US" sz="1450" b="0" i="1" u="none" strike="noStrike" cap="none">
                <a:solidFill>
                  <a:srgbClr val="5A6B7B"/>
                </a:solidFill>
                <a:latin typeface="Calibri"/>
                <a:ea typeface="Calibri"/>
                <a:cs typeface="Calibri"/>
                <a:sym typeface="Calibri"/>
              </a:rPr>
              <a:t>Een getraind model is niets meer dan al zijn voorbeelden, samengeperst en vastgelegd in miljoenen ‘knoppen’.</a:t>
            </a:r>
            <a:endParaRPr sz="1450" b="0" i="0" u="none" strike="noStrike" cap="none">
              <a:solidFill>
                <a:schemeClr val="dk1"/>
              </a:solidFill>
              <a:latin typeface="Calibri"/>
              <a:ea typeface="Calibri"/>
              <a:cs typeface="Calibri"/>
              <a:sym typeface="Calibri"/>
            </a:endParaRPr>
          </a:p>
        </p:txBody>
      </p:sp>
      <p:sp>
        <p:nvSpPr>
          <p:cNvPr id="196" name="Google Shape;196;p14"/>
          <p:cNvSpPr/>
          <p:nvPr/>
        </p:nvSpPr>
        <p:spPr>
          <a:xfrm>
            <a:off x="548640" y="1874520"/>
            <a:ext cx="2587752" cy="2194560"/>
          </a:xfrm>
          <a:prstGeom prst="roundRect">
            <a:avLst>
              <a:gd name="adj" fmla="val 4167"/>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4"/>
          <p:cNvSpPr/>
          <p:nvPr/>
        </p:nvSpPr>
        <p:spPr>
          <a:xfrm>
            <a:off x="1449324" y="2029968"/>
            <a:ext cx="786384" cy="786384"/>
          </a:xfrm>
          <a:prstGeom prst="ellipse">
            <a:avLst/>
          </a:prstGeom>
          <a:solidFill>
            <a:srgbClr val="EEF3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98" name="Google Shape;198;p14" descr="preencoded.png"/>
          <p:cNvPicPr preferRelativeResize="0"/>
          <p:nvPr/>
        </p:nvPicPr>
        <p:blipFill rotWithShape="1">
          <a:blip r:embed="rId3">
            <a:alphaModFix/>
          </a:blip>
          <a:srcRect/>
          <a:stretch/>
        </p:blipFill>
        <p:spPr>
          <a:xfrm>
            <a:off x="1638056" y="2218700"/>
            <a:ext cx="408920" cy="408920"/>
          </a:xfrm>
          <a:prstGeom prst="rect">
            <a:avLst/>
          </a:prstGeom>
          <a:noFill/>
          <a:ln>
            <a:noFill/>
          </a:ln>
        </p:spPr>
      </p:pic>
      <p:sp>
        <p:nvSpPr>
          <p:cNvPr id="199" name="Google Shape;199;p14"/>
          <p:cNvSpPr/>
          <p:nvPr/>
        </p:nvSpPr>
        <p:spPr>
          <a:xfrm>
            <a:off x="749808" y="2898648"/>
            <a:ext cx="2185416" cy="36576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1C2B3A"/>
              </a:buClr>
              <a:buSzPts val="1650"/>
              <a:buFont typeface="Cambria"/>
              <a:buNone/>
            </a:pPr>
            <a:r>
              <a:rPr lang="en-US" sz="1650" b="1" i="0" u="none" strike="noStrike" cap="none">
                <a:solidFill>
                  <a:srgbClr val="1C2B3A"/>
                </a:solidFill>
                <a:latin typeface="Cambria"/>
                <a:ea typeface="Cambria"/>
                <a:cs typeface="Cambria"/>
                <a:sym typeface="Cambria"/>
              </a:rPr>
              <a:t>Hoeveelheid</a:t>
            </a:r>
            <a:endParaRPr sz="1650" b="0" i="0" u="none" strike="noStrike" cap="none">
              <a:solidFill>
                <a:schemeClr val="dk1"/>
              </a:solidFill>
              <a:latin typeface="Calibri"/>
              <a:ea typeface="Calibri"/>
              <a:cs typeface="Calibri"/>
              <a:sym typeface="Calibri"/>
            </a:endParaRPr>
          </a:p>
        </p:txBody>
      </p:sp>
      <p:sp>
        <p:nvSpPr>
          <p:cNvPr id="200" name="Google Shape;200;p14"/>
          <p:cNvSpPr/>
          <p:nvPr/>
        </p:nvSpPr>
        <p:spPr>
          <a:xfrm>
            <a:off x="822960" y="3291840"/>
            <a:ext cx="2039112" cy="713232"/>
          </a:xfrm>
          <a:prstGeom prst="rect">
            <a:avLst/>
          </a:prstGeom>
          <a:noFill/>
          <a:ln>
            <a:noFill/>
          </a:ln>
        </p:spPr>
        <p:txBody>
          <a:bodyPr spcFirstLastPara="1" wrap="square" lIns="0" tIns="0" rIns="0" bIns="0" anchor="t" anchorCtr="0">
            <a:noAutofit/>
          </a:bodyPr>
          <a:lstStyle/>
          <a:p>
            <a:pPr marL="0" marR="0" lvl="0" indent="0" algn="ctr" rtl="0">
              <a:lnSpc>
                <a:spcPct val="108000"/>
              </a:lnSpc>
              <a:spcBef>
                <a:spcPts val="0"/>
              </a:spcBef>
              <a:spcAft>
                <a:spcPts val="0"/>
              </a:spcAft>
              <a:buClr>
                <a:srgbClr val="5A6B7B"/>
              </a:buClr>
              <a:buSzPts val="1200"/>
              <a:buFont typeface="Calibri"/>
              <a:buNone/>
            </a:pPr>
            <a:r>
              <a:rPr lang="en-US" sz="1200" b="0" i="0" u="none" strike="noStrike" cap="none">
                <a:solidFill>
                  <a:srgbClr val="5A6B7B"/>
                </a:solidFill>
                <a:latin typeface="Calibri"/>
                <a:ea typeface="Calibri"/>
                <a:cs typeface="Calibri"/>
                <a:sym typeface="Calibri"/>
              </a:rPr>
              <a:t>Meer voorbeelden → meer patronen. Moderne modellen leren van biljoenen woorden.</a:t>
            </a:r>
            <a:endParaRPr sz="1200" b="0" i="0" u="none" strike="noStrike" cap="none">
              <a:solidFill>
                <a:schemeClr val="dk1"/>
              </a:solidFill>
              <a:latin typeface="Calibri"/>
              <a:ea typeface="Calibri"/>
              <a:cs typeface="Calibri"/>
              <a:sym typeface="Calibri"/>
            </a:endParaRPr>
          </a:p>
        </p:txBody>
      </p:sp>
      <p:sp>
        <p:nvSpPr>
          <p:cNvPr id="201" name="Google Shape;201;p14"/>
          <p:cNvSpPr/>
          <p:nvPr/>
        </p:nvSpPr>
        <p:spPr>
          <a:xfrm>
            <a:off x="3369564" y="1874520"/>
            <a:ext cx="2587752" cy="2194560"/>
          </a:xfrm>
          <a:prstGeom prst="roundRect">
            <a:avLst>
              <a:gd name="adj" fmla="val 4167"/>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4"/>
          <p:cNvSpPr/>
          <p:nvPr/>
        </p:nvSpPr>
        <p:spPr>
          <a:xfrm>
            <a:off x="4270248" y="2029968"/>
            <a:ext cx="786384" cy="786384"/>
          </a:xfrm>
          <a:prstGeom prst="ellipse">
            <a:avLst/>
          </a:prstGeom>
          <a:solidFill>
            <a:srgbClr val="EEF3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3" name="Google Shape;203;p14" descr="preencoded.png"/>
          <p:cNvPicPr preferRelativeResize="0"/>
          <p:nvPr/>
        </p:nvPicPr>
        <p:blipFill rotWithShape="1">
          <a:blip r:embed="rId4">
            <a:alphaModFix/>
          </a:blip>
          <a:srcRect/>
          <a:stretch/>
        </p:blipFill>
        <p:spPr>
          <a:xfrm>
            <a:off x="4458980" y="2218700"/>
            <a:ext cx="408920" cy="408920"/>
          </a:xfrm>
          <a:prstGeom prst="rect">
            <a:avLst/>
          </a:prstGeom>
          <a:noFill/>
          <a:ln>
            <a:noFill/>
          </a:ln>
        </p:spPr>
      </p:pic>
      <p:sp>
        <p:nvSpPr>
          <p:cNvPr id="204" name="Google Shape;204;p14"/>
          <p:cNvSpPr/>
          <p:nvPr/>
        </p:nvSpPr>
        <p:spPr>
          <a:xfrm>
            <a:off x="3570732" y="2898648"/>
            <a:ext cx="2185416" cy="36576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1C2B3A"/>
              </a:buClr>
              <a:buSzPts val="1650"/>
              <a:buFont typeface="Cambria"/>
              <a:buNone/>
            </a:pPr>
            <a:r>
              <a:rPr lang="en-US" sz="1650" b="1" i="0" u="none" strike="noStrike" cap="none">
                <a:solidFill>
                  <a:srgbClr val="1C2B3A"/>
                </a:solidFill>
                <a:latin typeface="Cambria"/>
                <a:ea typeface="Cambria"/>
                <a:cs typeface="Cambria"/>
                <a:sym typeface="Cambria"/>
              </a:rPr>
              <a:t>Kwaliteit</a:t>
            </a:r>
            <a:endParaRPr sz="1650" b="0" i="0" u="none" strike="noStrike" cap="none">
              <a:solidFill>
                <a:schemeClr val="dk1"/>
              </a:solidFill>
              <a:latin typeface="Calibri"/>
              <a:ea typeface="Calibri"/>
              <a:cs typeface="Calibri"/>
              <a:sym typeface="Calibri"/>
            </a:endParaRPr>
          </a:p>
        </p:txBody>
      </p:sp>
      <p:sp>
        <p:nvSpPr>
          <p:cNvPr id="205" name="Google Shape;205;p14"/>
          <p:cNvSpPr/>
          <p:nvPr/>
        </p:nvSpPr>
        <p:spPr>
          <a:xfrm>
            <a:off x="3643884" y="3291840"/>
            <a:ext cx="2039112" cy="713232"/>
          </a:xfrm>
          <a:prstGeom prst="rect">
            <a:avLst/>
          </a:prstGeom>
          <a:noFill/>
          <a:ln>
            <a:noFill/>
          </a:ln>
        </p:spPr>
        <p:txBody>
          <a:bodyPr spcFirstLastPara="1" wrap="square" lIns="0" tIns="0" rIns="0" bIns="0" anchor="t" anchorCtr="0">
            <a:noAutofit/>
          </a:bodyPr>
          <a:lstStyle/>
          <a:p>
            <a:pPr marL="0" marR="0" lvl="0" indent="0" algn="ctr" rtl="0">
              <a:lnSpc>
                <a:spcPct val="108000"/>
              </a:lnSpc>
              <a:spcBef>
                <a:spcPts val="0"/>
              </a:spcBef>
              <a:spcAft>
                <a:spcPts val="0"/>
              </a:spcAft>
              <a:buClr>
                <a:srgbClr val="5A6B7B"/>
              </a:buClr>
              <a:buSzPts val="1200"/>
              <a:buFont typeface="Calibri"/>
              <a:buNone/>
            </a:pPr>
            <a:r>
              <a:rPr lang="en-US" sz="1200" b="0" i="0" u="none" strike="noStrike" cap="none">
                <a:solidFill>
                  <a:srgbClr val="5A6B7B"/>
                </a:solidFill>
                <a:latin typeface="Calibri"/>
                <a:ea typeface="Calibri"/>
                <a:cs typeface="Calibri"/>
                <a:sym typeface="Calibri"/>
              </a:rPr>
              <a:t>Vuile of scheve data → vuil model. ‘Garbage in, garbage out.’</a:t>
            </a:r>
            <a:endParaRPr sz="1200" b="0" i="0" u="none" strike="noStrike" cap="none">
              <a:solidFill>
                <a:schemeClr val="dk1"/>
              </a:solidFill>
              <a:latin typeface="Calibri"/>
              <a:ea typeface="Calibri"/>
              <a:cs typeface="Calibri"/>
              <a:sym typeface="Calibri"/>
            </a:endParaRPr>
          </a:p>
        </p:txBody>
      </p:sp>
      <p:sp>
        <p:nvSpPr>
          <p:cNvPr id="206" name="Google Shape;206;p14"/>
          <p:cNvSpPr/>
          <p:nvPr/>
        </p:nvSpPr>
        <p:spPr>
          <a:xfrm>
            <a:off x="6190488" y="1874520"/>
            <a:ext cx="2587752" cy="2194560"/>
          </a:xfrm>
          <a:prstGeom prst="roundRect">
            <a:avLst>
              <a:gd name="adj" fmla="val 4167"/>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4"/>
          <p:cNvSpPr/>
          <p:nvPr/>
        </p:nvSpPr>
        <p:spPr>
          <a:xfrm>
            <a:off x="7091172" y="2029968"/>
            <a:ext cx="786384" cy="786384"/>
          </a:xfrm>
          <a:prstGeom prst="ellipse">
            <a:avLst/>
          </a:prstGeom>
          <a:solidFill>
            <a:srgbClr val="EEF3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8" name="Google Shape;208;p14" descr="preencoded.png"/>
          <p:cNvPicPr preferRelativeResize="0"/>
          <p:nvPr/>
        </p:nvPicPr>
        <p:blipFill rotWithShape="1">
          <a:blip r:embed="rId5">
            <a:alphaModFix/>
          </a:blip>
          <a:srcRect/>
          <a:stretch/>
        </p:blipFill>
        <p:spPr>
          <a:xfrm>
            <a:off x="7279904" y="2218700"/>
            <a:ext cx="408920" cy="408920"/>
          </a:xfrm>
          <a:prstGeom prst="rect">
            <a:avLst/>
          </a:prstGeom>
          <a:noFill/>
          <a:ln>
            <a:noFill/>
          </a:ln>
        </p:spPr>
      </p:pic>
      <p:sp>
        <p:nvSpPr>
          <p:cNvPr id="209" name="Google Shape;209;p14"/>
          <p:cNvSpPr/>
          <p:nvPr/>
        </p:nvSpPr>
        <p:spPr>
          <a:xfrm>
            <a:off x="6391656" y="2898648"/>
            <a:ext cx="2185416" cy="36576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1C2B3A"/>
              </a:buClr>
              <a:buSzPts val="1650"/>
              <a:buFont typeface="Cambria"/>
              <a:buNone/>
            </a:pPr>
            <a:r>
              <a:rPr lang="en-US" sz="1650" b="1" i="0" u="none" strike="noStrike" cap="none">
                <a:solidFill>
                  <a:srgbClr val="1C2B3A"/>
                </a:solidFill>
                <a:latin typeface="Cambria"/>
                <a:ea typeface="Cambria"/>
                <a:cs typeface="Cambria"/>
                <a:sym typeface="Cambria"/>
              </a:rPr>
              <a:t>Eigen data</a:t>
            </a:r>
            <a:endParaRPr sz="1650" b="0" i="0" u="none" strike="noStrike" cap="none">
              <a:solidFill>
                <a:schemeClr val="dk1"/>
              </a:solidFill>
              <a:latin typeface="Calibri"/>
              <a:ea typeface="Calibri"/>
              <a:cs typeface="Calibri"/>
              <a:sym typeface="Calibri"/>
            </a:endParaRPr>
          </a:p>
        </p:txBody>
      </p:sp>
      <p:sp>
        <p:nvSpPr>
          <p:cNvPr id="210" name="Google Shape;210;p14"/>
          <p:cNvSpPr/>
          <p:nvPr/>
        </p:nvSpPr>
        <p:spPr>
          <a:xfrm>
            <a:off x="6464808" y="3291840"/>
            <a:ext cx="2039112" cy="713232"/>
          </a:xfrm>
          <a:prstGeom prst="rect">
            <a:avLst/>
          </a:prstGeom>
          <a:noFill/>
          <a:ln>
            <a:noFill/>
          </a:ln>
        </p:spPr>
        <p:txBody>
          <a:bodyPr spcFirstLastPara="1" wrap="square" lIns="0" tIns="0" rIns="0" bIns="0" anchor="t" anchorCtr="0">
            <a:noAutofit/>
          </a:bodyPr>
          <a:lstStyle/>
          <a:p>
            <a:pPr marL="0" marR="0" lvl="0" indent="0" algn="ctr" rtl="0">
              <a:lnSpc>
                <a:spcPct val="108000"/>
              </a:lnSpc>
              <a:spcBef>
                <a:spcPts val="0"/>
              </a:spcBef>
              <a:spcAft>
                <a:spcPts val="0"/>
              </a:spcAft>
              <a:buClr>
                <a:srgbClr val="5A6B7B"/>
              </a:buClr>
              <a:buSzPts val="1200"/>
              <a:buFont typeface="Calibri"/>
              <a:buNone/>
            </a:pPr>
            <a:r>
              <a:rPr lang="en-US" sz="1200" b="0" i="0" u="none" strike="noStrike" cap="none">
                <a:solidFill>
                  <a:srgbClr val="5A6B7B"/>
                </a:solidFill>
                <a:latin typeface="Calibri"/>
                <a:ea typeface="Calibri"/>
                <a:cs typeface="Calibri"/>
                <a:sym typeface="Calibri"/>
              </a:rPr>
              <a:t>Iedereen heeft het internet. Jouw schone, eigen data is een écht voordeel.</a:t>
            </a:r>
            <a:endParaRPr sz="1200" b="0" i="0" u="none" strike="noStrike" cap="none">
              <a:solidFill>
                <a:schemeClr val="dk1"/>
              </a:solidFill>
              <a:latin typeface="Calibri"/>
              <a:ea typeface="Calibri"/>
              <a:cs typeface="Calibri"/>
              <a:sym typeface="Calibri"/>
            </a:endParaRPr>
          </a:p>
        </p:txBody>
      </p:sp>
      <p:sp>
        <p:nvSpPr>
          <p:cNvPr id="211" name="Google Shape;211;p14"/>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Slimmer ondernemen met de AI-kracht van Visma</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6"/>
        <p:cNvGrpSpPr/>
        <p:nvPr/>
      </p:nvGrpSpPr>
      <p:grpSpPr>
        <a:xfrm>
          <a:off x="0" y="0"/>
          <a:ext cx="0" cy="0"/>
          <a:chOff x="0" y="0"/>
          <a:chExt cx="0" cy="0"/>
        </a:xfrm>
      </p:grpSpPr>
      <p:sp>
        <p:nvSpPr>
          <p:cNvPr id="217" name="Google Shape;217;p15"/>
          <p:cNvSpPr/>
          <p:nvPr/>
        </p:nvSpPr>
        <p:spPr>
          <a:xfrm>
            <a:off x="685800" y="1554480"/>
            <a:ext cx="5486400"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E8A33D"/>
              </a:buClr>
              <a:buSzPts val="1500"/>
              <a:buFont typeface="Calibri"/>
              <a:buNone/>
            </a:pPr>
            <a:r>
              <a:rPr lang="en-US" sz="1500" b="1" i="0" u="none" strike="noStrike" cap="none">
                <a:solidFill>
                  <a:srgbClr val="E8A33D"/>
                </a:solidFill>
                <a:latin typeface="Calibri"/>
                <a:ea typeface="Calibri"/>
                <a:cs typeface="Calibri"/>
                <a:sym typeface="Calibri"/>
              </a:rPr>
              <a:t>DEEL 2</a:t>
            </a:r>
            <a:endParaRPr sz="1500" b="0" i="0" u="none" strike="noStrike" cap="none">
              <a:solidFill>
                <a:schemeClr val="dk1"/>
              </a:solidFill>
              <a:latin typeface="Calibri"/>
              <a:ea typeface="Calibri"/>
              <a:cs typeface="Calibri"/>
              <a:sym typeface="Calibri"/>
            </a:endParaRPr>
          </a:p>
        </p:txBody>
      </p:sp>
      <p:sp>
        <p:nvSpPr>
          <p:cNvPr id="218" name="Google Shape;218;p15"/>
          <p:cNvSpPr/>
          <p:nvPr/>
        </p:nvSpPr>
        <p:spPr>
          <a:xfrm>
            <a:off x="658368" y="1947672"/>
            <a:ext cx="7680960" cy="109728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FFFFFF"/>
              </a:buClr>
              <a:buSzPts val="3800"/>
              <a:buFont typeface="Cambria"/>
              <a:buNone/>
            </a:pPr>
            <a:r>
              <a:rPr lang="en-US" sz="3800" b="1" i="0" u="none" strike="noStrike" cap="none">
                <a:solidFill>
                  <a:srgbClr val="FFFFFF"/>
                </a:solidFill>
                <a:latin typeface="Cambria"/>
                <a:ea typeface="Cambria"/>
                <a:cs typeface="Cambria"/>
                <a:sym typeface="Cambria"/>
              </a:rPr>
              <a:t>Hoe komt AI tot een antwoord? — voorspellen</a:t>
            </a:r>
            <a:endParaRPr sz="3800" b="0" i="0" u="none" strike="noStrike" cap="none">
              <a:solidFill>
                <a:schemeClr val="dk1"/>
              </a:solidFill>
              <a:latin typeface="Calibri"/>
              <a:ea typeface="Calibri"/>
              <a:cs typeface="Calibri"/>
              <a:sym typeface="Calibri"/>
            </a:endParaRPr>
          </a:p>
        </p:txBody>
      </p:sp>
      <p:sp>
        <p:nvSpPr>
          <p:cNvPr id="219" name="Google Shape;219;p15"/>
          <p:cNvSpPr/>
          <p:nvPr/>
        </p:nvSpPr>
        <p:spPr>
          <a:xfrm>
            <a:off x="685800" y="3108960"/>
            <a:ext cx="7315200" cy="5486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CFE0EE"/>
              </a:buClr>
              <a:buSzPts val="1600"/>
              <a:buFont typeface="Calibri"/>
              <a:buNone/>
            </a:pPr>
            <a:r>
              <a:rPr lang="en-US" sz="1600" b="0" i="0" u="none" strike="noStrike" cap="none">
                <a:solidFill>
                  <a:srgbClr val="CFE0EE"/>
                </a:solidFill>
                <a:latin typeface="Calibri"/>
                <a:ea typeface="Calibri"/>
                <a:cs typeface="Calibri"/>
                <a:sym typeface="Calibri"/>
              </a:rPr>
              <a:t>De ‘leerling’ die het geleerde toepast op iets nieuws</a:t>
            </a:r>
            <a:endParaRPr sz="1600" b="0" i="0" u="none" strike="noStrike" cap="none">
              <a:solidFill>
                <a:schemeClr val="dk1"/>
              </a:solidFill>
              <a:latin typeface="Calibri"/>
              <a:ea typeface="Calibri"/>
              <a:cs typeface="Calibri"/>
              <a:sym typeface="Calibri"/>
            </a:endParaRPr>
          </a:p>
        </p:txBody>
      </p:sp>
      <p:sp>
        <p:nvSpPr>
          <p:cNvPr id="220" name="Google Shape;220;p15"/>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Slimmer ondernemen met de AI-kracht van Visma</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225"/>
        <p:cNvGrpSpPr/>
        <p:nvPr/>
      </p:nvGrpSpPr>
      <p:grpSpPr>
        <a:xfrm>
          <a:off x="0" y="0"/>
          <a:ext cx="0" cy="0"/>
          <a:chOff x="0" y="0"/>
          <a:chExt cx="0" cy="0"/>
        </a:xfrm>
      </p:grpSpPr>
      <p:sp>
        <p:nvSpPr>
          <p:cNvPr id="226" name="Google Shape;226;p16"/>
          <p:cNvSpPr/>
          <p:nvPr/>
        </p:nvSpPr>
        <p:spPr>
          <a:xfrm>
            <a:off x="548640" y="402336"/>
            <a:ext cx="81381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i="0" u="none" strike="noStrike" cap="none">
                <a:solidFill>
                  <a:srgbClr val="2E9E92"/>
                </a:solidFill>
                <a:latin typeface="Calibri"/>
                <a:ea typeface="Calibri"/>
                <a:cs typeface="Calibri"/>
                <a:sym typeface="Calibri"/>
              </a:rPr>
              <a:t>EEN ALLEDAAGS VOORBEELD</a:t>
            </a:r>
            <a:endParaRPr sz="1250" b="0" i="0" u="none" strike="noStrike" cap="none">
              <a:solidFill>
                <a:schemeClr val="dk1"/>
              </a:solidFill>
              <a:latin typeface="Calibri"/>
              <a:ea typeface="Calibri"/>
              <a:cs typeface="Calibri"/>
              <a:sym typeface="Calibri"/>
            </a:endParaRPr>
          </a:p>
        </p:txBody>
      </p:sp>
      <p:sp>
        <p:nvSpPr>
          <p:cNvPr id="227" name="Google Shape;227;p16"/>
          <p:cNvSpPr/>
          <p:nvPr/>
        </p:nvSpPr>
        <p:spPr>
          <a:xfrm>
            <a:off x="548640" y="676656"/>
            <a:ext cx="8138160" cy="77724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i="0" u="none" strike="noStrike" cap="none">
                <a:solidFill>
                  <a:srgbClr val="1C2B3A"/>
                </a:solidFill>
                <a:latin typeface="Cambria"/>
                <a:ea typeface="Cambria"/>
                <a:cs typeface="Cambria"/>
                <a:sym typeface="Cambria"/>
              </a:rPr>
              <a:t>Wat is een huis waard?</a:t>
            </a:r>
            <a:endParaRPr sz="3000" b="0" i="0" u="none" strike="noStrike" cap="none">
              <a:solidFill>
                <a:schemeClr val="dk1"/>
              </a:solidFill>
              <a:latin typeface="Calibri"/>
              <a:ea typeface="Calibri"/>
              <a:cs typeface="Calibri"/>
              <a:sym typeface="Calibri"/>
            </a:endParaRPr>
          </a:p>
        </p:txBody>
      </p:sp>
      <p:sp>
        <p:nvSpPr>
          <p:cNvPr id="228" name="Google Shape;228;p16"/>
          <p:cNvSpPr/>
          <p:nvPr/>
        </p:nvSpPr>
        <p:spPr>
          <a:xfrm>
            <a:off x="548640" y="1463040"/>
            <a:ext cx="3200400" cy="2834640"/>
          </a:xfrm>
          <a:prstGeom prst="rect">
            <a:avLst/>
          </a:prstGeom>
          <a:noFill/>
          <a:ln>
            <a:noFill/>
          </a:ln>
        </p:spPr>
        <p:txBody>
          <a:bodyPr spcFirstLastPara="1" wrap="square" lIns="0" tIns="0" rIns="0" bIns="0" anchor="t" anchorCtr="0">
            <a:noAutofit/>
          </a:bodyPr>
          <a:lstStyle/>
          <a:p>
            <a:pPr marL="0" marR="0" lvl="0" indent="0" algn="l" rtl="0">
              <a:lnSpc>
                <a:spcPct val="116000"/>
              </a:lnSpc>
              <a:spcBef>
                <a:spcPts val="0"/>
              </a:spcBef>
              <a:spcAft>
                <a:spcPts val="0"/>
              </a:spcAft>
              <a:buClr>
                <a:srgbClr val="44566A"/>
              </a:buClr>
              <a:buSzPts val="1450"/>
              <a:buFont typeface="Calibri"/>
              <a:buNone/>
            </a:pPr>
            <a:r>
              <a:rPr lang="en-US" sz="1450" b="0" i="0" u="none" strike="noStrike" cap="none">
                <a:solidFill>
                  <a:srgbClr val="44566A"/>
                </a:solidFill>
                <a:latin typeface="Calibri"/>
                <a:ea typeface="Calibri"/>
                <a:cs typeface="Calibri"/>
                <a:sym typeface="Calibri"/>
              </a:rPr>
              <a:t>De prijs hangt af van factoren. </a:t>
            </a:r>
            <a:r>
              <a:rPr lang="en-US" sz="1450" b="1" i="0" u="none" strike="noStrike" cap="none">
                <a:solidFill>
                  <a:srgbClr val="1C2B3A"/>
                </a:solidFill>
                <a:latin typeface="Calibri"/>
                <a:ea typeface="Calibri"/>
                <a:cs typeface="Calibri"/>
                <a:sym typeface="Calibri"/>
              </a:rPr>
              <a:t>Oppervlakte</a:t>
            </a:r>
            <a:r>
              <a:rPr lang="en-US" sz="1450" b="0" i="0" u="none" strike="noStrike" cap="none">
                <a:solidFill>
                  <a:srgbClr val="44566A"/>
                </a:solidFill>
                <a:latin typeface="Calibri"/>
                <a:ea typeface="Calibri"/>
                <a:cs typeface="Calibri"/>
                <a:sym typeface="Calibri"/>
              </a:rPr>
              <a:t> weegt zwaar; de </a:t>
            </a:r>
            <a:r>
              <a:rPr lang="en-US" sz="1450" b="1" i="0" u="none" strike="noStrike" cap="none">
                <a:solidFill>
                  <a:srgbClr val="1C2B3A"/>
                </a:solidFill>
                <a:latin typeface="Calibri"/>
                <a:ea typeface="Calibri"/>
                <a:cs typeface="Calibri"/>
                <a:sym typeface="Calibri"/>
              </a:rPr>
              <a:t>gordijnkleur</a:t>
            </a:r>
            <a:r>
              <a:rPr lang="en-US" sz="1450" b="0" i="0" u="none" strike="noStrike" cap="none">
                <a:solidFill>
                  <a:srgbClr val="44566A"/>
                </a:solidFill>
                <a:latin typeface="Calibri"/>
                <a:ea typeface="Calibri"/>
                <a:cs typeface="Calibri"/>
                <a:sym typeface="Calibri"/>
              </a:rPr>
              <a:t> nauwelijks.</a:t>
            </a:r>
            <a:endParaRPr sz="1450" b="0" i="0" u="none" strike="noStrike" cap="none">
              <a:solidFill>
                <a:schemeClr val="dk1"/>
              </a:solidFill>
              <a:latin typeface="Calibri"/>
              <a:ea typeface="Calibri"/>
              <a:cs typeface="Calibri"/>
              <a:sym typeface="Calibri"/>
            </a:endParaRPr>
          </a:p>
          <a:p>
            <a:pPr marL="0" marR="0" lvl="0" indent="0" algn="l" rtl="0">
              <a:lnSpc>
                <a:spcPct val="116000"/>
              </a:lnSpc>
              <a:spcBef>
                <a:spcPts val="0"/>
              </a:spcBef>
              <a:spcAft>
                <a:spcPts val="0"/>
              </a:spcAft>
              <a:buClr>
                <a:schemeClr val="dk1"/>
              </a:buClr>
              <a:buSzPts val="1450"/>
              <a:buFont typeface="Calibri"/>
              <a:buNone/>
            </a:pPr>
            <a:endParaRPr sz="1450" b="0" i="0" u="none" strike="noStrike" cap="none">
              <a:solidFill>
                <a:schemeClr val="dk1"/>
              </a:solidFill>
              <a:latin typeface="Calibri"/>
              <a:ea typeface="Calibri"/>
              <a:cs typeface="Calibri"/>
              <a:sym typeface="Calibri"/>
            </a:endParaRPr>
          </a:p>
          <a:p>
            <a:pPr marL="0" marR="0" lvl="0" indent="0" algn="l" rtl="0">
              <a:lnSpc>
                <a:spcPct val="116000"/>
              </a:lnSpc>
              <a:spcBef>
                <a:spcPts val="0"/>
              </a:spcBef>
              <a:spcAft>
                <a:spcPts val="0"/>
              </a:spcAft>
              <a:buClr>
                <a:srgbClr val="44566A"/>
              </a:buClr>
              <a:buSzPts val="1450"/>
              <a:buFont typeface="Calibri"/>
              <a:buNone/>
            </a:pPr>
            <a:r>
              <a:rPr lang="en-US" sz="1450" b="0" i="0" u="none" strike="noStrike" cap="none">
                <a:solidFill>
                  <a:srgbClr val="44566A"/>
                </a:solidFill>
                <a:latin typeface="Calibri"/>
                <a:ea typeface="Calibri"/>
                <a:cs typeface="Calibri"/>
                <a:sym typeface="Calibri"/>
              </a:rPr>
              <a:t>Tijdens het trainen leert het model hoeveel elke factor meetelt. Daarna voorspelt het de prijs van een nieuw huis.</a:t>
            </a:r>
            <a:endParaRPr sz="1450" b="0" i="0" u="none" strike="noStrike" cap="none">
              <a:solidFill>
                <a:schemeClr val="dk1"/>
              </a:solidFill>
              <a:latin typeface="Calibri"/>
              <a:ea typeface="Calibri"/>
              <a:cs typeface="Calibri"/>
              <a:sym typeface="Calibri"/>
            </a:endParaRPr>
          </a:p>
        </p:txBody>
      </p:sp>
      <p:pic>
        <p:nvPicPr>
          <p:cNvPr id="229" name="Google Shape;229;p16" descr="/tmp/build/art/house_scatter.png"/>
          <p:cNvPicPr preferRelativeResize="0"/>
          <p:nvPr/>
        </p:nvPicPr>
        <p:blipFill rotWithShape="1">
          <a:blip r:embed="rId3">
            <a:alphaModFix/>
          </a:blip>
          <a:srcRect/>
          <a:stretch/>
        </p:blipFill>
        <p:spPr>
          <a:xfrm>
            <a:off x="3840480" y="1417320"/>
            <a:ext cx="4937760" cy="3017520"/>
          </a:xfrm>
          <a:prstGeom prst="rect">
            <a:avLst/>
          </a:prstGeom>
          <a:noFill/>
          <a:ln>
            <a:noFill/>
          </a:ln>
        </p:spPr>
      </p:pic>
      <p:sp>
        <p:nvSpPr>
          <p:cNvPr id="230" name="Google Shape;230;p16"/>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Slimmer ondernemen met de AI-kracht van Visma</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235"/>
        <p:cNvGrpSpPr/>
        <p:nvPr/>
      </p:nvGrpSpPr>
      <p:grpSpPr>
        <a:xfrm>
          <a:off x="0" y="0"/>
          <a:ext cx="0" cy="0"/>
          <a:chOff x="0" y="0"/>
          <a:chExt cx="0" cy="0"/>
        </a:xfrm>
      </p:grpSpPr>
      <p:sp>
        <p:nvSpPr>
          <p:cNvPr id="236" name="Google Shape;236;p17"/>
          <p:cNvSpPr/>
          <p:nvPr/>
        </p:nvSpPr>
        <p:spPr>
          <a:xfrm>
            <a:off x="548640" y="402336"/>
            <a:ext cx="81381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i="0" u="none" strike="noStrike" cap="none">
                <a:solidFill>
                  <a:srgbClr val="2E9E92"/>
                </a:solidFill>
                <a:latin typeface="Calibri"/>
                <a:ea typeface="Calibri"/>
                <a:cs typeface="Calibri"/>
                <a:sym typeface="Calibri"/>
              </a:rPr>
              <a:t>HET KUNSTMATIGE BREIN</a:t>
            </a:r>
            <a:endParaRPr sz="1250" b="0" i="0" u="none" strike="noStrike" cap="none">
              <a:solidFill>
                <a:schemeClr val="dk1"/>
              </a:solidFill>
              <a:latin typeface="Calibri"/>
              <a:ea typeface="Calibri"/>
              <a:cs typeface="Calibri"/>
              <a:sym typeface="Calibri"/>
            </a:endParaRPr>
          </a:p>
        </p:txBody>
      </p:sp>
      <p:sp>
        <p:nvSpPr>
          <p:cNvPr id="237" name="Google Shape;237;p17"/>
          <p:cNvSpPr/>
          <p:nvPr/>
        </p:nvSpPr>
        <p:spPr>
          <a:xfrm>
            <a:off x="548640" y="676656"/>
            <a:ext cx="8138160" cy="77724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i="0" u="none" strike="noStrike" cap="none">
                <a:solidFill>
                  <a:srgbClr val="1C2B3A"/>
                </a:solidFill>
                <a:latin typeface="Cambria"/>
                <a:ea typeface="Cambria"/>
                <a:cs typeface="Cambria"/>
                <a:sym typeface="Cambria"/>
              </a:rPr>
              <a:t>Juryleden die signalen wegen</a:t>
            </a:r>
            <a:endParaRPr sz="3000" b="0" i="0" u="none" strike="noStrike" cap="none">
              <a:solidFill>
                <a:schemeClr val="dk1"/>
              </a:solidFill>
              <a:latin typeface="Calibri"/>
              <a:ea typeface="Calibri"/>
              <a:cs typeface="Calibri"/>
              <a:sym typeface="Calibri"/>
            </a:endParaRPr>
          </a:p>
        </p:txBody>
      </p:sp>
      <p:sp>
        <p:nvSpPr>
          <p:cNvPr id="238" name="Google Shape;238;p17"/>
          <p:cNvSpPr/>
          <p:nvPr/>
        </p:nvSpPr>
        <p:spPr>
          <a:xfrm>
            <a:off x="548640" y="1463040"/>
            <a:ext cx="8138160" cy="868680"/>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0"/>
              </a:spcBef>
              <a:spcAft>
                <a:spcPts val="0"/>
              </a:spcAft>
              <a:buClr>
                <a:srgbClr val="44566A"/>
              </a:buClr>
              <a:buSzPts val="1450"/>
              <a:buFont typeface="Calibri"/>
              <a:buNone/>
            </a:pPr>
            <a:r>
              <a:rPr lang="en-US" sz="1450" b="0" i="0" u="none" strike="noStrike" cap="none">
                <a:solidFill>
                  <a:srgbClr val="44566A"/>
                </a:solidFill>
                <a:latin typeface="Calibri"/>
                <a:ea typeface="Calibri"/>
                <a:cs typeface="Calibri"/>
                <a:sym typeface="Calibri"/>
              </a:rPr>
              <a:t>Een neuraal netwerk is een soort brein van ‘juryleden’. Elk jurylid weegt de binnenkomende informatie: belangrijke signalen tellen zwaar mee, onbelangrijke (zoals de gordijnkleur) worden bijna genegeerd. Laag na laag ontstaat zo het antwoord — een huizenprijs, of het volgende woord.</a:t>
            </a:r>
            <a:endParaRPr sz="1450" b="0" i="0" u="none" strike="noStrike" cap="none">
              <a:solidFill>
                <a:schemeClr val="dk1"/>
              </a:solidFill>
              <a:latin typeface="Calibri"/>
              <a:ea typeface="Calibri"/>
              <a:cs typeface="Calibri"/>
              <a:sym typeface="Calibri"/>
            </a:endParaRPr>
          </a:p>
        </p:txBody>
      </p:sp>
      <p:pic>
        <p:nvPicPr>
          <p:cNvPr id="239" name="Google Shape;239;p17" descr="/tmp/build/art/neural_net.png"/>
          <p:cNvPicPr preferRelativeResize="0"/>
          <p:nvPr/>
        </p:nvPicPr>
        <p:blipFill rotWithShape="1">
          <a:blip r:embed="rId3">
            <a:alphaModFix/>
          </a:blip>
          <a:srcRect/>
          <a:stretch/>
        </p:blipFill>
        <p:spPr>
          <a:xfrm>
            <a:off x="1188720" y="2286000"/>
            <a:ext cx="6766560" cy="2697480"/>
          </a:xfrm>
          <a:prstGeom prst="rect">
            <a:avLst/>
          </a:prstGeom>
          <a:noFill/>
          <a:ln>
            <a:noFill/>
          </a:ln>
        </p:spPr>
      </p:pic>
      <p:sp>
        <p:nvSpPr>
          <p:cNvPr id="240" name="Google Shape;240;p17"/>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Slimmer ondernemen met de AI-kracht van Visma</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5"/>
        <p:cNvGrpSpPr/>
        <p:nvPr/>
      </p:nvGrpSpPr>
      <p:grpSpPr>
        <a:xfrm>
          <a:off x="0" y="0"/>
          <a:ext cx="0" cy="0"/>
          <a:chOff x="0" y="0"/>
          <a:chExt cx="0" cy="0"/>
        </a:xfrm>
      </p:grpSpPr>
      <p:sp>
        <p:nvSpPr>
          <p:cNvPr id="246" name="Google Shape;246;p18"/>
          <p:cNvSpPr/>
          <p:nvPr/>
        </p:nvSpPr>
        <p:spPr>
          <a:xfrm>
            <a:off x="685800" y="960120"/>
            <a:ext cx="5486400"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E8A33D"/>
              </a:buClr>
              <a:buSzPts val="1500"/>
              <a:buFont typeface="Calibri"/>
              <a:buNone/>
            </a:pPr>
            <a:r>
              <a:rPr lang="en-US" sz="1500" b="1" i="0" u="none" strike="noStrike" cap="none">
                <a:solidFill>
                  <a:srgbClr val="E8A33D"/>
                </a:solidFill>
                <a:latin typeface="Calibri"/>
                <a:ea typeface="Calibri"/>
                <a:cs typeface="Calibri"/>
                <a:sym typeface="Calibri"/>
              </a:rPr>
              <a:t>DEEL 3</a:t>
            </a:r>
            <a:endParaRPr sz="1500" b="0" i="0" u="none" strike="noStrike" cap="none">
              <a:solidFill>
                <a:schemeClr val="dk1"/>
              </a:solidFill>
              <a:latin typeface="Calibri"/>
              <a:ea typeface="Calibri"/>
              <a:cs typeface="Calibri"/>
              <a:sym typeface="Calibri"/>
            </a:endParaRPr>
          </a:p>
        </p:txBody>
      </p:sp>
      <p:sp>
        <p:nvSpPr>
          <p:cNvPr id="247" name="Google Shape;247;p18"/>
          <p:cNvSpPr/>
          <p:nvPr/>
        </p:nvSpPr>
        <p:spPr>
          <a:xfrm>
            <a:off x="658368" y="1335024"/>
            <a:ext cx="7772400" cy="8229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3600"/>
              <a:buFont typeface="Cambria"/>
              <a:buNone/>
            </a:pPr>
            <a:r>
              <a:rPr lang="en-US" sz="3600" b="1" i="0" u="none" strike="noStrike" cap="none">
                <a:solidFill>
                  <a:srgbClr val="FFFFFF"/>
                </a:solidFill>
                <a:latin typeface="Cambria"/>
                <a:ea typeface="Cambria"/>
                <a:cs typeface="Cambria"/>
                <a:sym typeface="Cambria"/>
              </a:rPr>
              <a:t>Wat gebeurt er als je iets vraagt?</a:t>
            </a:r>
            <a:endParaRPr sz="3600" b="0" i="0" u="none" strike="noStrike" cap="none">
              <a:solidFill>
                <a:schemeClr val="dk1"/>
              </a:solidFill>
              <a:latin typeface="Calibri"/>
              <a:ea typeface="Calibri"/>
              <a:cs typeface="Calibri"/>
              <a:sym typeface="Calibri"/>
            </a:endParaRPr>
          </a:p>
        </p:txBody>
      </p:sp>
      <p:sp>
        <p:nvSpPr>
          <p:cNvPr id="248" name="Google Shape;248;p18"/>
          <p:cNvSpPr/>
          <p:nvPr/>
        </p:nvSpPr>
        <p:spPr>
          <a:xfrm>
            <a:off x="685800" y="2286000"/>
            <a:ext cx="7315200"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CFE0EE"/>
              </a:buClr>
              <a:buSzPts val="1500"/>
              <a:buFont typeface="Calibri"/>
              <a:buNone/>
            </a:pPr>
            <a:r>
              <a:rPr lang="en-US" sz="1500" b="0" i="0" u="none" strike="noStrike" cap="none">
                <a:solidFill>
                  <a:srgbClr val="CFE0EE"/>
                </a:solidFill>
                <a:latin typeface="Calibri"/>
                <a:ea typeface="Calibri"/>
                <a:cs typeface="Calibri"/>
                <a:sym typeface="Calibri"/>
              </a:rPr>
              <a:t>De reis van je vraag door een taalmodel — in zes stappen.</a:t>
            </a:r>
            <a:endParaRPr sz="1500" b="0" i="0" u="none" strike="noStrike" cap="none">
              <a:solidFill>
                <a:schemeClr val="dk1"/>
              </a:solidFill>
              <a:latin typeface="Calibri"/>
              <a:ea typeface="Calibri"/>
              <a:cs typeface="Calibri"/>
              <a:sym typeface="Calibri"/>
            </a:endParaRPr>
          </a:p>
        </p:txBody>
      </p:sp>
      <p:sp>
        <p:nvSpPr>
          <p:cNvPr id="249" name="Google Shape;249;p18"/>
          <p:cNvSpPr/>
          <p:nvPr/>
        </p:nvSpPr>
        <p:spPr>
          <a:xfrm>
            <a:off x="566928" y="3063240"/>
            <a:ext cx="1280160" cy="1143000"/>
          </a:xfrm>
          <a:prstGeom prst="roundRect">
            <a:avLst>
              <a:gd name="adj" fmla="val 6400"/>
            </a:avLst>
          </a:prstGeom>
          <a:solidFill>
            <a:srgbClr val="102B49"/>
          </a:solidFill>
          <a:ln w="12700" cap="flat" cmpd="sng">
            <a:solidFill>
              <a:srgbClr val="2445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18"/>
          <p:cNvSpPr/>
          <p:nvPr/>
        </p:nvSpPr>
        <p:spPr>
          <a:xfrm>
            <a:off x="676656" y="3154680"/>
            <a:ext cx="4572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E8A33D"/>
              </a:buClr>
              <a:buSzPts val="1500"/>
              <a:buFont typeface="Cambria"/>
              <a:buNone/>
            </a:pPr>
            <a:r>
              <a:rPr lang="en-US" sz="1500" b="1" i="0" u="none" strike="noStrike" cap="none">
                <a:solidFill>
                  <a:srgbClr val="E8A33D"/>
                </a:solidFill>
                <a:latin typeface="Cambria"/>
                <a:ea typeface="Cambria"/>
                <a:cs typeface="Cambria"/>
                <a:sym typeface="Cambria"/>
              </a:rPr>
              <a:t>1</a:t>
            </a:r>
            <a:endParaRPr sz="1500" b="0" i="0" u="none" strike="noStrike" cap="none">
              <a:solidFill>
                <a:schemeClr val="dk1"/>
              </a:solidFill>
              <a:latin typeface="Calibri"/>
              <a:ea typeface="Calibri"/>
              <a:cs typeface="Calibri"/>
              <a:sym typeface="Calibri"/>
            </a:endParaRPr>
          </a:p>
        </p:txBody>
      </p:sp>
      <p:sp>
        <p:nvSpPr>
          <p:cNvPr id="251" name="Google Shape;251;p18"/>
          <p:cNvSpPr/>
          <p:nvPr/>
        </p:nvSpPr>
        <p:spPr>
          <a:xfrm>
            <a:off x="566928" y="3447288"/>
            <a:ext cx="1280160" cy="32004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FFFFFF"/>
              </a:buClr>
              <a:buSzPts val="1450"/>
              <a:buFont typeface="Cambria"/>
              <a:buNone/>
            </a:pPr>
            <a:r>
              <a:rPr lang="en-US" sz="1450" b="1" i="0" u="none" strike="noStrike" cap="none">
                <a:solidFill>
                  <a:srgbClr val="FFFFFF"/>
                </a:solidFill>
                <a:latin typeface="Cambria"/>
                <a:ea typeface="Cambria"/>
                <a:cs typeface="Cambria"/>
                <a:sym typeface="Cambria"/>
              </a:rPr>
              <a:t>Vraag</a:t>
            </a:r>
            <a:endParaRPr sz="1450" b="0" i="0" u="none" strike="noStrike" cap="none">
              <a:solidFill>
                <a:schemeClr val="dk1"/>
              </a:solidFill>
              <a:latin typeface="Calibri"/>
              <a:ea typeface="Calibri"/>
              <a:cs typeface="Calibri"/>
              <a:sym typeface="Calibri"/>
            </a:endParaRPr>
          </a:p>
        </p:txBody>
      </p:sp>
      <p:sp>
        <p:nvSpPr>
          <p:cNvPr id="252" name="Google Shape;252;p18"/>
          <p:cNvSpPr/>
          <p:nvPr/>
        </p:nvSpPr>
        <p:spPr>
          <a:xfrm>
            <a:off x="566928" y="3794760"/>
            <a:ext cx="1280160" cy="27432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7FC9BF"/>
              </a:buClr>
              <a:buSzPts val="1050"/>
              <a:buFont typeface="Calibri"/>
              <a:buNone/>
            </a:pPr>
            <a:r>
              <a:rPr lang="en-US" sz="1050" b="0" i="1" u="none" strike="noStrike" cap="none">
                <a:solidFill>
                  <a:srgbClr val="7FC9BF"/>
                </a:solidFill>
                <a:latin typeface="Calibri"/>
                <a:ea typeface="Calibri"/>
                <a:cs typeface="Calibri"/>
                <a:sym typeface="Calibri"/>
              </a:rPr>
              <a:t>tekst</a:t>
            </a:r>
            <a:endParaRPr sz="1050" b="0" i="0" u="none" strike="noStrike" cap="none">
              <a:solidFill>
                <a:schemeClr val="dk1"/>
              </a:solidFill>
              <a:latin typeface="Calibri"/>
              <a:ea typeface="Calibri"/>
              <a:cs typeface="Calibri"/>
              <a:sym typeface="Calibri"/>
            </a:endParaRPr>
          </a:p>
        </p:txBody>
      </p:sp>
      <p:sp>
        <p:nvSpPr>
          <p:cNvPr id="253" name="Google Shape;253;p18"/>
          <p:cNvSpPr/>
          <p:nvPr/>
        </p:nvSpPr>
        <p:spPr>
          <a:xfrm>
            <a:off x="1828800" y="3063240"/>
            <a:ext cx="146304" cy="11430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7FC9BF"/>
              </a:buClr>
              <a:buSzPts val="1600"/>
              <a:buFont typeface="Calibri"/>
              <a:buNone/>
            </a:pPr>
            <a:r>
              <a:rPr lang="en-US" sz="1600" b="1" i="0" u="none" strike="noStrike" cap="none">
                <a:solidFill>
                  <a:srgbClr val="7FC9BF"/>
                </a:solidFill>
                <a:latin typeface="Calibri"/>
                <a:ea typeface="Calibri"/>
                <a:cs typeface="Calibri"/>
                <a:sym typeface="Calibri"/>
              </a:rPr>
              <a:t>›</a:t>
            </a:r>
            <a:endParaRPr sz="1600" b="0" i="0" u="none" strike="noStrike" cap="none">
              <a:solidFill>
                <a:schemeClr val="dk1"/>
              </a:solidFill>
              <a:latin typeface="Calibri"/>
              <a:ea typeface="Calibri"/>
              <a:cs typeface="Calibri"/>
              <a:sym typeface="Calibri"/>
            </a:endParaRPr>
          </a:p>
        </p:txBody>
      </p:sp>
      <p:sp>
        <p:nvSpPr>
          <p:cNvPr id="254" name="Google Shape;254;p18"/>
          <p:cNvSpPr/>
          <p:nvPr/>
        </p:nvSpPr>
        <p:spPr>
          <a:xfrm>
            <a:off x="1956816" y="3063240"/>
            <a:ext cx="1280160" cy="1143000"/>
          </a:xfrm>
          <a:prstGeom prst="roundRect">
            <a:avLst>
              <a:gd name="adj" fmla="val 6400"/>
            </a:avLst>
          </a:prstGeom>
          <a:solidFill>
            <a:srgbClr val="15355A"/>
          </a:solidFill>
          <a:ln w="12700" cap="flat" cmpd="sng">
            <a:solidFill>
              <a:srgbClr val="2E9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8"/>
          <p:cNvSpPr/>
          <p:nvPr/>
        </p:nvSpPr>
        <p:spPr>
          <a:xfrm>
            <a:off x="2066544" y="3154680"/>
            <a:ext cx="4572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E8A33D"/>
              </a:buClr>
              <a:buSzPts val="1500"/>
              <a:buFont typeface="Cambria"/>
              <a:buNone/>
            </a:pPr>
            <a:r>
              <a:rPr lang="en-US" sz="1500" b="1" i="0" u="none" strike="noStrike" cap="none">
                <a:solidFill>
                  <a:srgbClr val="E8A33D"/>
                </a:solidFill>
                <a:latin typeface="Cambria"/>
                <a:ea typeface="Cambria"/>
                <a:cs typeface="Cambria"/>
                <a:sym typeface="Cambria"/>
              </a:rPr>
              <a:t>2</a:t>
            </a:r>
            <a:endParaRPr sz="1500" b="0" i="0" u="none" strike="noStrike" cap="none">
              <a:solidFill>
                <a:schemeClr val="dk1"/>
              </a:solidFill>
              <a:latin typeface="Calibri"/>
              <a:ea typeface="Calibri"/>
              <a:cs typeface="Calibri"/>
              <a:sym typeface="Calibri"/>
            </a:endParaRPr>
          </a:p>
        </p:txBody>
      </p:sp>
      <p:sp>
        <p:nvSpPr>
          <p:cNvPr id="256" name="Google Shape;256;p18"/>
          <p:cNvSpPr/>
          <p:nvPr/>
        </p:nvSpPr>
        <p:spPr>
          <a:xfrm>
            <a:off x="1956816" y="3447288"/>
            <a:ext cx="1280160" cy="32004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FFFFFF"/>
              </a:buClr>
              <a:buSzPts val="1450"/>
              <a:buFont typeface="Cambria"/>
              <a:buNone/>
            </a:pPr>
            <a:r>
              <a:rPr lang="en-US" sz="1450" b="1" i="0" u="none" strike="noStrike" cap="none">
                <a:solidFill>
                  <a:srgbClr val="FFFFFF"/>
                </a:solidFill>
                <a:latin typeface="Cambria"/>
                <a:ea typeface="Cambria"/>
                <a:cs typeface="Cambria"/>
                <a:sym typeface="Cambria"/>
              </a:rPr>
              <a:t>Betekenis</a:t>
            </a:r>
            <a:endParaRPr sz="1450" b="0" i="0" u="none" strike="noStrike" cap="none">
              <a:solidFill>
                <a:schemeClr val="dk1"/>
              </a:solidFill>
              <a:latin typeface="Calibri"/>
              <a:ea typeface="Calibri"/>
              <a:cs typeface="Calibri"/>
              <a:sym typeface="Calibri"/>
            </a:endParaRPr>
          </a:p>
        </p:txBody>
      </p:sp>
      <p:sp>
        <p:nvSpPr>
          <p:cNvPr id="257" name="Google Shape;257;p18"/>
          <p:cNvSpPr/>
          <p:nvPr/>
        </p:nvSpPr>
        <p:spPr>
          <a:xfrm>
            <a:off x="1956816" y="3794760"/>
            <a:ext cx="1280160" cy="27432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7FC9BF"/>
              </a:buClr>
              <a:buSzPts val="1050"/>
              <a:buFont typeface="Calibri"/>
              <a:buNone/>
            </a:pPr>
            <a:r>
              <a:rPr lang="en-US" sz="1050" b="0" i="1" u="none" strike="noStrike" cap="none">
                <a:solidFill>
                  <a:srgbClr val="7FC9BF"/>
                </a:solidFill>
                <a:latin typeface="Calibri"/>
                <a:ea typeface="Calibri"/>
                <a:cs typeface="Calibri"/>
                <a:sym typeface="Calibri"/>
              </a:rPr>
              <a:t>embedding</a:t>
            </a:r>
            <a:endParaRPr sz="1050" b="0" i="0" u="none" strike="noStrike" cap="none">
              <a:solidFill>
                <a:schemeClr val="dk1"/>
              </a:solidFill>
              <a:latin typeface="Calibri"/>
              <a:ea typeface="Calibri"/>
              <a:cs typeface="Calibri"/>
              <a:sym typeface="Calibri"/>
            </a:endParaRPr>
          </a:p>
        </p:txBody>
      </p:sp>
      <p:sp>
        <p:nvSpPr>
          <p:cNvPr id="258" name="Google Shape;258;p18"/>
          <p:cNvSpPr/>
          <p:nvPr/>
        </p:nvSpPr>
        <p:spPr>
          <a:xfrm>
            <a:off x="3218688" y="3063240"/>
            <a:ext cx="146304" cy="11430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7FC9BF"/>
              </a:buClr>
              <a:buSzPts val="1600"/>
              <a:buFont typeface="Calibri"/>
              <a:buNone/>
            </a:pPr>
            <a:r>
              <a:rPr lang="en-US" sz="1600" b="1" i="0" u="none" strike="noStrike" cap="none">
                <a:solidFill>
                  <a:srgbClr val="7FC9BF"/>
                </a:solidFill>
                <a:latin typeface="Calibri"/>
                <a:ea typeface="Calibri"/>
                <a:cs typeface="Calibri"/>
                <a:sym typeface="Calibri"/>
              </a:rPr>
              <a:t>›</a:t>
            </a:r>
            <a:endParaRPr sz="1600" b="0" i="0" u="none" strike="noStrike" cap="none">
              <a:solidFill>
                <a:schemeClr val="dk1"/>
              </a:solidFill>
              <a:latin typeface="Calibri"/>
              <a:ea typeface="Calibri"/>
              <a:cs typeface="Calibri"/>
              <a:sym typeface="Calibri"/>
            </a:endParaRPr>
          </a:p>
        </p:txBody>
      </p:sp>
      <p:sp>
        <p:nvSpPr>
          <p:cNvPr id="259" name="Google Shape;259;p18"/>
          <p:cNvSpPr/>
          <p:nvPr/>
        </p:nvSpPr>
        <p:spPr>
          <a:xfrm>
            <a:off x="3346704" y="3063240"/>
            <a:ext cx="1280160" cy="1143000"/>
          </a:xfrm>
          <a:prstGeom prst="roundRect">
            <a:avLst>
              <a:gd name="adj" fmla="val 6400"/>
            </a:avLst>
          </a:prstGeom>
          <a:solidFill>
            <a:srgbClr val="15355A"/>
          </a:solidFill>
          <a:ln w="12700" cap="flat" cmpd="sng">
            <a:solidFill>
              <a:srgbClr val="2E9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8"/>
          <p:cNvSpPr/>
          <p:nvPr/>
        </p:nvSpPr>
        <p:spPr>
          <a:xfrm>
            <a:off x="3456432" y="3154680"/>
            <a:ext cx="4572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E8A33D"/>
              </a:buClr>
              <a:buSzPts val="1500"/>
              <a:buFont typeface="Cambria"/>
              <a:buNone/>
            </a:pPr>
            <a:r>
              <a:rPr lang="en-US" sz="1500" b="1" i="0" u="none" strike="noStrike" cap="none">
                <a:solidFill>
                  <a:srgbClr val="E8A33D"/>
                </a:solidFill>
                <a:latin typeface="Cambria"/>
                <a:ea typeface="Cambria"/>
                <a:cs typeface="Cambria"/>
                <a:sym typeface="Cambria"/>
              </a:rPr>
              <a:t>3</a:t>
            </a:r>
            <a:endParaRPr sz="1500" b="0" i="0" u="none" strike="noStrike" cap="none">
              <a:solidFill>
                <a:schemeClr val="dk1"/>
              </a:solidFill>
              <a:latin typeface="Calibri"/>
              <a:ea typeface="Calibri"/>
              <a:cs typeface="Calibri"/>
              <a:sym typeface="Calibri"/>
            </a:endParaRPr>
          </a:p>
        </p:txBody>
      </p:sp>
      <p:sp>
        <p:nvSpPr>
          <p:cNvPr id="261" name="Google Shape;261;p18"/>
          <p:cNvSpPr/>
          <p:nvPr/>
        </p:nvSpPr>
        <p:spPr>
          <a:xfrm>
            <a:off x="3346704" y="3447288"/>
            <a:ext cx="1280160" cy="32004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FFFFFF"/>
              </a:buClr>
              <a:buSzPts val="1450"/>
              <a:buFont typeface="Cambria"/>
              <a:buNone/>
            </a:pPr>
            <a:r>
              <a:rPr lang="en-US" sz="1450" b="1" i="0" u="none" strike="noStrike" cap="none">
                <a:solidFill>
                  <a:srgbClr val="FFFFFF"/>
                </a:solidFill>
                <a:latin typeface="Cambria"/>
                <a:ea typeface="Cambria"/>
                <a:cs typeface="Cambria"/>
                <a:sym typeface="Cambria"/>
              </a:rPr>
              <a:t>Context</a:t>
            </a:r>
            <a:endParaRPr sz="1450" b="0" i="0" u="none" strike="noStrike" cap="none">
              <a:solidFill>
                <a:schemeClr val="dk1"/>
              </a:solidFill>
              <a:latin typeface="Calibri"/>
              <a:ea typeface="Calibri"/>
              <a:cs typeface="Calibri"/>
              <a:sym typeface="Calibri"/>
            </a:endParaRPr>
          </a:p>
        </p:txBody>
      </p:sp>
      <p:sp>
        <p:nvSpPr>
          <p:cNvPr id="262" name="Google Shape;262;p18"/>
          <p:cNvSpPr/>
          <p:nvPr/>
        </p:nvSpPr>
        <p:spPr>
          <a:xfrm>
            <a:off x="3346704" y="3794760"/>
            <a:ext cx="1280160" cy="27432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7FC9BF"/>
              </a:buClr>
              <a:buSzPts val="1050"/>
              <a:buFont typeface="Calibri"/>
              <a:buNone/>
            </a:pPr>
            <a:r>
              <a:rPr lang="en-US" sz="1050" b="0" i="1" u="none" strike="noStrike" cap="none">
                <a:solidFill>
                  <a:srgbClr val="7FC9BF"/>
                </a:solidFill>
                <a:latin typeface="Calibri"/>
                <a:ea typeface="Calibri"/>
                <a:cs typeface="Calibri"/>
                <a:sym typeface="Calibri"/>
              </a:rPr>
              <a:t>attention</a:t>
            </a:r>
            <a:endParaRPr sz="1050" b="0" i="0" u="none" strike="noStrike" cap="none">
              <a:solidFill>
                <a:schemeClr val="dk1"/>
              </a:solidFill>
              <a:latin typeface="Calibri"/>
              <a:ea typeface="Calibri"/>
              <a:cs typeface="Calibri"/>
              <a:sym typeface="Calibri"/>
            </a:endParaRPr>
          </a:p>
        </p:txBody>
      </p:sp>
      <p:sp>
        <p:nvSpPr>
          <p:cNvPr id="263" name="Google Shape;263;p18"/>
          <p:cNvSpPr/>
          <p:nvPr/>
        </p:nvSpPr>
        <p:spPr>
          <a:xfrm>
            <a:off x="4608576" y="3063240"/>
            <a:ext cx="146304" cy="11430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7FC9BF"/>
              </a:buClr>
              <a:buSzPts val="1600"/>
              <a:buFont typeface="Calibri"/>
              <a:buNone/>
            </a:pPr>
            <a:r>
              <a:rPr lang="en-US" sz="1600" b="1" i="0" u="none" strike="noStrike" cap="none">
                <a:solidFill>
                  <a:srgbClr val="7FC9BF"/>
                </a:solidFill>
                <a:latin typeface="Calibri"/>
                <a:ea typeface="Calibri"/>
                <a:cs typeface="Calibri"/>
                <a:sym typeface="Calibri"/>
              </a:rPr>
              <a:t>›</a:t>
            </a:r>
            <a:endParaRPr sz="1600" b="0" i="0" u="none" strike="noStrike" cap="none">
              <a:solidFill>
                <a:schemeClr val="dk1"/>
              </a:solidFill>
              <a:latin typeface="Calibri"/>
              <a:ea typeface="Calibri"/>
              <a:cs typeface="Calibri"/>
              <a:sym typeface="Calibri"/>
            </a:endParaRPr>
          </a:p>
        </p:txBody>
      </p:sp>
      <p:sp>
        <p:nvSpPr>
          <p:cNvPr id="264" name="Google Shape;264;p18"/>
          <p:cNvSpPr/>
          <p:nvPr/>
        </p:nvSpPr>
        <p:spPr>
          <a:xfrm>
            <a:off x="4736592" y="3063240"/>
            <a:ext cx="1280160" cy="1143000"/>
          </a:xfrm>
          <a:prstGeom prst="roundRect">
            <a:avLst>
              <a:gd name="adj" fmla="val 6400"/>
            </a:avLst>
          </a:prstGeom>
          <a:solidFill>
            <a:srgbClr val="15355A"/>
          </a:solidFill>
          <a:ln w="12700" cap="flat" cmpd="sng">
            <a:solidFill>
              <a:srgbClr val="2E9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8"/>
          <p:cNvSpPr/>
          <p:nvPr/>
        </p:nvSpPr>
        <p:spPr>
          <a:xfrm>
            <a:off x="4846320" y="3154680"/>
            <a:ext cx="4572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E8A33D"/>
              </a:buClr>
              <a:buSzPts val="1500"/>
              <a:buFont typeface="Cambria"/>
              <a:buNone/>
            </a:pPr>
            <a:r>
              <a:rPr lang="en-US" sz="1500" b="1" i="0" u="none" strike="noStrike" cap="none">
                <a:solidFill>
                  <a:srgbClr val="E8A33D"/>
                </a:solidFill>
                <a:latin typeface="Cambria"/>
                <a:ea typeface="Cambria"/>
                <a:cs typeface="Cambria"/>
                <a:sym typeface="Cambria"/>
              </a:rPr>
              <a:t>4</a:t>
            </a:r>
            <a:endParaRPr sz="1500" b="0" i="0" u="none" strike="noStrike" cap="none">
              <a:solidFill>
                <a:schemeClr val="dk1"/>
              </a:solidFill>
              <a:latin typeface="Calibri"/>
              <a:ea typeface="Calibri"/>
              <a:cs typeface="Calibri"/>
              <a:sym typeface="Calibri"/>
            </a:endParaRPr>
          </a:p>
        </p:txBody>
      </p:sp>
      <p:sp>
        <p:nvSpPr>
          <p:cNvPr id="266" name="Google Shape;266;p18"/>
          <p:cNvSpPr/>
          <p:nvPr/>
        </p:nvSpPr>
        <p:spPr>
          <a:xfrm>
            <a:off x="4736592" y="3447288"/>
            <a:ext cx="1280160" cy="32004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FFFFFF"/>
              </a:buClr>
              <a:buSzPts val="1450"/>
              <a:buFont typeface="Cambria"/>
              <a:buNone/>
            </a:pPr>
            <a:r>
              <a:rPr lang="en-US" sz="1450" b="1" i="0" u="none" strike="noStrike" cap="none">
                <a:solidFill>
                  <a:srgbClr val="FFFFFF"/>
                </a:solidFill>
                <a:latin typeface="Cambria"/>
                <a:ea typeface="Cambria"/>
                <a:cs typeface="Cambria"/>
                <a:sym typeface="Cambria"/>
              </a:rPr>
              <a:t>Geheugen</a:t>
            </a:r>
            <a:endParaRPr sz="1450" b="0" i="0" u="none" strike="noStrike" cap="none">
              <a:solidFill>
                <a:schemeClr val="dk1"/>
              </a:solidFill>
              <a:latin typeface="Calibri"/>
              <a:ea typeface="Calibri"/>
              <a:cs typeface="Calibri"/>
              <a:sym typeface="Calibri"/>
            </a:endParaRPr>
          </a:p>
        </p:txBody>
      </p:sp>
      <p:sp>
        <p:nvSpPr>
          <p:cNvPr id="267" name="Google Shape;267;p18"/>
          <p:cNvSpPr/>
          <p:nvPr/>
        </p:nvSpPr>
        <p:spPr>
          <a:xfrm>
            <a:off x="4736592" y="3794760"/>
            <a:ext cx="1280160" cy="27432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7FC9BF"/>
              </a:buClr>
              <a:buSzPts val="1050"/>
              <a:buFont typeface="Calibri"/>
              <a:buNone/>
            </a:pPr>
            <a:r>
              <a:rPr lang="en-US" sz="1050" b="0" i="1" u="none" strike="noStrike" cap="none">
                <a:solidFill>
                  <a:srgbClr val="7FC9BF"/>
                </a:solidFill>
                <a:latin typeface="Calibri"/>
                <a:ea typeface="Calibri"/>
                <a:cs typeface="Calibri"/>
                <a:sym typeface="Calibri"/>
              </a:rPr>
              <a:t>MLP</a:t>
            </a:r>
            <a:endParaRPr sz="1050" b="0" i="0" u="none" strike="noStrike" cap="none">
              <a:solidFill>
                <a:schemeClr val="dk1"/>
              </a:solidFill>
              <a:latin typeface="Calibri"/>
              <a:ea typeface="Calibri"/>
              <a:cs typeface="Calibri"/>
              <a:sym typeface="Calibri"/>
            </a:endParaRPr>
          </a:p>
        </p:txBody>
      </p:sp>
      <p:sp>
        <p:nvSpPr>
          <p:cNvPr id="268" name="Google Shape;268;p18"/>
          <p:cNvSpPr/>
          <p:nvPr/>
        </p:nvSpPr>
        <p:spPr>
          <a:xfrm>
            <a:off x="5998464" y="3063240"/>
            <a:ext cx="146304" cy="11430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7FC9BF"/>
              </a:buClr>
              <a:buSzPts val="1600"/>
              <a:buFont typeface="Calibri"/>
              <a:buNone/>
            </a:pPr>
            <a:r>
              <a:rPr lang="en-US" sz="1600" b="1" i="0" u="none" strike="noStrike" cap="none">
                <a:solidFill>
                  <a:srgbClr val="7FC9BF"/>
                </a:solidFill>
                <a:latin typeface="Calibri"/>
                <a:ea typeface="Calibri"/>
                <a:cs typeface="Calibri"/>
                <a:sym typeface="Calibri"/>
              </a:rPr>
              <a:t>›</a:t>
            </a:r>
            <a:endParaRPr sz="1600" b="0" i="0" u="none" strike="noStrike" cap="none">
              <a:solidFill>
                <a:schemeClr val="dk1"/>
              </a:solidFill>
              <a:latin typeface="Calibri"/>
              <a:ea typeface="Calibri"/>
              <a:cs typeface="Calibri"/>
              <a:sym typeface="Calibri"/>
            </a:endParaRPr>
          </a:p>
        </p:txBody>
      </p:sp>
      <p:sp>
        <p:nvSpPr>
          <p:cNvPr id="269" name="Google Shape;269;p18"/>
          <p:cNvSpPr/>
          <p:nvPr/>
        </p:nvSpPr>
        <p:spPr>
          <a:xfrm>
            <a:off x="6126480" y="3063240"/>
            <a:ext cx="1280160" cy="1143000"/>
          </a:xfrm>
          <a:prstGeom prst="roundRect">
            <a:avLst>
              <a:gd name="adj" fmla="val 6400"/>
            </a:avLst>
          </a:prstGeom>
          <a:solidFill>
            <a:srgbClr val="15355A"/>
          </a:solidFill>
          <a:ln w="12700" cap="flat" cmpd="sng">
            <a:solidFill>
              <a:srgbClr val="2E9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18"/>
          <p:cNvSpPr/>
          <p:nvPr/>
        </p:nvSpPr>
        <p:spPr>
          <a:xfrm>
            <a:off x="6236208" y="3154680"/>
            <a:ext cx="4572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E8A33D"/>
              </a:buClr>
              <a:buSzPts val="1500"/>
              <a:buFont typeface="Cambria"/>
              <a:buNone/>
            </a:pPr>
            <a:r>
              <a:rPr lang="en-US" sz="1500" b="1" i="0" u="none" strike="noStrike" cap="none">
                <a:solidFill>
                  <a:srgbClr val="E8A33D"/>
                </a:solidFill>
                <a:latin typeface="Cambria"/>
                <a:ea typeface="Cambria"/>
                <a:cs typeface="Cambria"/>
                <a:sym typeface="Cambria"/>
              </a:rPr>
              <a:t>5</a:t>
            </a:r>
            <a:endParaRPr sz="1500" b="0" i="0" u="none" strike="noStrike" cap="none">
              <a:solidFill>
                <a:schemeClr val="dk1"/>
              </a:solidFill>
              <a:latin typeface="Calibri"/>
              <a:ea typeface="Calibri"/>
              <a:cs typeface="Calibri"/>
              <a:sym typeface="Calibri"/>
            </a:endParaRPr>
          </a:p>
        </p:txBody>
      </p:sp>
      <p:sp>
        <p:nvSpPr>
          <p:cNvPr id="271" name="Google Shape;271;p18"/>
          <p:cNvSpPr/>
          <p:nvPr/>
        </p:nvSpPr>
        <p:spPr>
          <a:xfrm>
            <a:off x="6126480" y="3447288"/>
            <a:ext cx="1280160" cy="32004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FFFFFF"/>
              </a:buClr>
              <a:buSzPts val="1450"/>
              <a:buFont typeface="Cambria"/>
              <a:buNone/>
            </a:pPr>
            <a:r>
              <a:rPr lang="en-US" sz="1450" b="1" i="0" u="none" strike="noStrike" cap="none">
                <a:solidFill>
                  <a:srgbClr val="FFFFFF"/>
                </a:solidFill>
                <a:latin typeface="Cambria"/>
                <a:ea typeface="Cambria"/>
                <a:cs typeface="Cambria"/>
                <a:sym typeface="Cambria"/>
              </a:rPr>
              <a:t>Keuze</a:t>
            </a:r>
            <a:endParaRPr sz="1450" b="0" i="0" u="none" strike="noStrike" cap="none">
              <a:solidFill>
                <a:schemeClr val="dk1"/>
              </a:solidFill>
              <a:latin typeface="Calibri"/>
              <a:ea typeface="Calibri"/>
              <a:cs typeface="Calibri"/>
              <a:sym typeface="Calibri"/>
            </a:endParaRPr>
          </a:p>
        </p:txBody>
      </p:sp>
      <p:sp>
        <p:nvSpPr>
          <p:cNvPr id="272" name="Google Shape;272;p18"/>
          <p:cNvSpPr/>
          <p:nvPr/>
        </p:nvSpPr>
        <p:spPr>
          <a:xfrm>
            <a:off x="6126480" y="3794760"/>
            <a:ext cx="1280160" cy="27432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7FC9BF"/>
              </a:buClr>
              <a:buSzPts val="1050"/>
              <a:buFont typeface="Calibri"/>
              <a:buNone/>
            </a:pPr>
            <a:r>
              <a:rPr lang="en-US" sz="1050" b="0" i="1" u="none" strike="noStrike" cap="none">
                <a:solidFill>
                  <a:srgbClr val="7FC9BF"/>
                </a:solidFill>
                <a:latin typeface="Calibri"/>
                <a:ea typeface="Calibri"/>
                <a:cs typeface="Calibri"/>
                <a:sym typeface="Calibri"/>
              </a:rPr>
              <a:t>sampling</a:t>
            </a:r>
            <a:endParaRPr sz="1050" b="0" i="0" u="none" strike="noStrike" cap="none">
              <a:solidFill>
                <a:schemeClr val="dk1"/>
              </a:solidFill>
              <a:latin typeface="Calibri"/>
              <a:ea typeface="Calibri"/>
              <a:cs typeface="Calibri"/>
              <a:sym typeface="Calibri"/>
            </a:endParaRPr>
          </a:p>
        </p:txBody>
      </p:sp>
      <p:sp>
        <p:nvSpPr>
          <p:cNvPr id="273" name="Google Shape;273;p18"/>
          <p:cNvSpPr/>
          <p:nvPr/>
        </p:nvSpPr>
        <p:spPr>
          <a:xfrm>
            <a:off x="7388352" y="3063240"/>
            <a:ext cx="146304" cy="11430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7FC9BF"/>
              </a:buClr>
              <a:buSzPts val="1600"/>
              <a:buFont typeface="Calibri"/>
              <a:buNone/>
            </a:pPr>
            <a:r>
              <a:rPr lang="en-US" sz="1600" b="1" i="0" u="none" strike="noStrike" cap="none">
                <a:solidFill>
                  <a:srgbClr val="7FC9BF"/>
                </a:solidFill>
                <a:latin typeface="Calibri"/>
                <a:ea typeface="Calibri"/>
                <a:cs typeface="Calibri"/>
                <a:sym typeface="Calibri"/>
              </a:rPr>
              <a:t>›</a:t>
            </a:r>
            <a:endParaRPr sz="1600" b="0" i="0" u="none" strike="noStrike" cap="none">
              <a:solidFill>
                <a:schemeClr val="dk1"/>
              </a:solidFill>
              <a:latin typeface="Calibri"/>
              <a:ea typeface="Calibri"/>
              <a:cs typeface="Calibri"/>
              <a:sym typeface="Calibri"/>
            </a:endParaRPr>
          </a:p>
        </p:txBody>
      </p:sp>
      <p:sp>
        <p:nvSpPr>
          <p:cNvPr id="274" name="Google Shape;274;p18"/>
          <p:cNvSpPr/>
          <p:nvPr/>
        </p:nvSpPr>
        <p:spPr>
          <a:xfrm>
            <a:off x="7516368" y="3063240"/>
            <a:ext cx="1280160" cy="1143000"/>
          </a:xfrm>
          <a:prstGeom prst="roundRect">
            <a:avLst>
              <a:gd name="adj" fmla="val 6400"/>
            </a:avLst>
          </a:prstGeom>
          <a:solidFill>
            <a:srgbClr val="102B49"/>
          </a:solidFill>
          <a:ln w="12700" cap="flat" cmpd="sng">
            <a:solidFill>
              <a:srgbClr val="2445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8"/>
          <p:cNvSpPr/>
          <p:nvPr/>
        </p:nvSpPr>
        <p:spPr>
          <a:xfrm>
            <a:off x="7626096" y="3154680"/>
            <a:ext cx="4572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E8A33D"/>
              </a:buClr>
              <a:buSzPts val="1500"/>
              <a:buFont typeface="Cambria"/>
              <a:buNone/>
            </a:pPr>
            <a:r>
              <a:rPr lang="en-US" sz="1500" b="1" i="0" u="none" strike="noStrike" cap="none">
                <a:solidFill>
                  <a:srgbClr val="E8A33D"/>
                </a:solidFill>
                <a:latin typeface="Cambria"/>
                <a:ea typeface="Cambria"/>
                <a:cs typeface="Cambria"/>
                <a:sym typeface="Cambria"/>
              </a:rPr>
              <a:t>6</a:t>
            </a:r>
            <a:endParaRPr sz="1500" b="0" i="0" u="none" strike="noStrike" cap="none">
              <a:solidFill>
                <a:schemeClr val="dk1"/>
              </a:solidFill>
              <a:latin typeface="Calibri"/>
              <a:ea typeface="Calibri"/>
              <a:cs typeface="Calibri"/>
              <a:sym typeface="Calibri"/>
            </a:endParaRPr>
          </a:p>
        </p:txBody>
      </p:sp>
      <p:sp>
        <p:nvSpPr>
          <p:cNvPr id="276" name="Google Shape;276;p18"/>
          <p:cNvSpPr/>
          <p:nvPr/>
        </p:nvSpPr>
        <p:spPr>
          <a:xfrm>
            <a:off x="7516368" y="3447288"/>
            <a:ext cx="1280160" cy="32004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FFFFFF"/>
              </a:buClr>
              <a:buSzPts val="1450"/>
              <a:buFont typeface="Cambria"/>
              <a:buNone/>
            </a:pPr>
            <a:r>
              <a:rPr lang="en-US" sz="1450" b="1" i="0" u="none" strike="noStrike" cap="none">
                <a:solidFill>
                  <a:srgbClr val="FFFFFF"/>
                </a:solidFill>
                <a:latin typeface="Cambria"/>
                <a:ea typeface="Cambria"/>
                <a:cs typeface="Cambria"/>
                <a:sym typeface="Cambria"/>
              </a:rPr>
              <a:t>Antwoord</a:t>
            </a:r>
            <a:endParaRPr sz="1450" b="0" i="0" u="none" strike="noStrike" cap="none">
              <a:solidFill>
                <a:schemeClr val="dk1"/>
              </a:solidFill>
              <a:latin typeface="Calibri"/>
              <a:ea typeface="Calibri"/>
              <a:cs typeface="Calibri"/>
              <a:sym typeface="Calibri"/>
            </a:endParaRPr>
          </a:p>
        </p:txBody>
      </p:sp>
      <p:sp>
        <p:nvSpPr>
          <p:cNvPr id="277" name="Google Shape;277;p18"/>
          <p:cNvSpPr/>
          <p:nvPr/>
        </p:nvSpPr>
        <p:spPr>
          <a:xfrm>
            <a:off x="7516368" y="3794760"/>
            <a:ext cx="1280160" cy="27432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7FC9BF"/>
              </a:buClr>
              <a:buSzPts val="1050"/>
              <a:buFont typeface="Calibri"/>
              <a:buNone/>
            </a:pPr>
            <a:r>
              <a:rPr lang="en-US" sz="1050" b="0" i="1" u="none" strike="noStrike" cap="none">
                <a:solidFill>
                  <a:srgbClr val="7FC9BF"/>
                </a:solidFill>
                <a:latin typeface="Calibri"/>
                <a:ea typeface="Calibri"/>
                <a:cs typeface="Calibri"/>
                <a:sym typeface="Calibri"/>
              </a:rPr>
              <a:t>tekst</a:t>
            </a:r>
            <a:endParaRPr sz="1050" b="0" i="0" u="none" strike="noStrike" cap="none">
              <a:solidFill>
                <a:schemeClr val="dk1"/>
              </a:solidFill>
              <a:latin typeface="Calibri"/>
              <a:ea typeface="Calibri"/>
              <a:cs typeface="Calibri"/>
              <a:sym typeface="Calibri"/>
            </a:endParaRPr>
          </a:p>
        </p:txBody>
      </p:sp>
      <p:sp>
        <p:nvSpPr>
          <p:cNvPr id="278" name="Google Shape;278;p18"/>
          <p:cNvSpPr/>
          <p:nvPr/>
        </p:nvSpPr>
        <p:spPr>
          <a:xfrm>
            <a:off x="566928" y="4343400"/>
            <a:ext cx="8229600" cy="3200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9FB4CC"/>
              </a:buClr>
              <a:buSzPts val="1200"/>
              <a:buFont typeface="Calibri"/>
              <a:buNone/>
            </a:pPr>
            <a:r>
              <a:rPr lang="en-US" sz="1200" b="0" i="1" u="none" strike="noStrike" cap="none">
                <a:solidFill>
                  <a:srgbClr val="9FB4CC"/>
                </a:solidFill>
                <a:latin typeface="Calibri"/>
                <a:ea typeface="Calibri"/>
                <a:cs typeface="Calibri"/>
                <a:sym typeface="Calibri"/>
              </a:rPr>
              <a:t>We lichten de kern eruit: betekenis, context, geheugen en keuze.</a:t>
            </a:r>
            <a:endParaRPr sz="1200" b="0" i="0" u="none" strike="noStrike" cap="none">
              <a:solidFill>
                <a:schemeClr val="dk1"/>
              </a:solidFill>
              <a:latin typeface="Calibri"/>
              <a:ea typeface="Calibri"/>
              <a:cs typeface="Calibri"/>
              <a:sym typeface="Calibri"/>
            </a:endParaRPr>
          </a:p>
        </p:txBody>
      </p:sp>
      <p:sp>
        <p:nvSpPr>
          <p:cNvPr id="279" name="Google Shape;279;p18"/>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Slimmer ondernemen met de AI-kracht van Visma</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284"/>
        <p:cNvGrpSpPr/>
        <p:nvPr/>
      </p:nvGrpSpPr>
      <p:grpSpPr>
        <a:xfrm>
          <a:off x="0" y="0"/>
          <a:ext cx="0" cy="0"/>
          <a:chOff x="0" y="0"/>
          <a:chExt cx="0" cy="0"/>
        </a:xfrm>
      </p:grpSpPr>
      <p:sp>
        <p:nvSpPr>
          <p:cNvPr id="285" name="Google Shape;285;p19"/>
          <p:cNvSpPr/>
          <p:nvPr/>
        </p:nvSpPr>
        <p:spPr>
          <a:xfrm>
            <a:off x="548640" y="402336"/>
            <a:ext cx="81381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a:solidFill>
                  <a:srgbClr val="2E9E92"/>
                </a:solidFill>
                <a:latin typeface="Calibri"/>
                <a:ea typeface="Calibri"/>
                <a:cs typeface="Calibri"/>
                <a:sym typeface="Calibri"/>
              </a:rPr>
              <a:t>STAP 2 — </a:t>
            </a:r>
            <a:r>
              <a:rPr lang="en-US" sz="1250" b="1" i="0" u="none" strike="noStrike" cap="none">
                <a:solidFill>
                  <a:srgbClr val="2E9E92"/>
                </a:solidFill>
                <a:latin typeface="Calibri"/>
                <a:ea typeface="Calibri"/>
                <a:cs typeface="Calibri"/>
                <a:sym typeface="Calibri"/>
              </a:rPr>
              <a:t>BETEKENIS</a:t>
            </a:r>
            <a:endParaRPr sz="1250" b="0" i="0" u="none" strike="noStrike" cap="none">
              <a:solidFill>
                <a:schemeClr val="dk1"/>
              </a:solidFill>
              <a:latin typeface="Calibri"/>
              <a:ea typeface="Calibri"/>
              <a:cs typeface="Calibri"/>
              <a:sym typeface="Calibri"/>
            </a:endParaRPr>
          </a:p>
        </p:txBody>
      </p:sp>
      <p:sp>
        <p:nvSpPr>
          <p:cNvPr id="286" name="Google Shape;286;p19"/>
          <p:cNvSpPr/>
          <p:nvPr/>
        </p:nvSpPr>
        <p:spPr>
          <a:xfrm>
            <a:off x="548640" y="676656"/>
            <a:ext cx="8138160" cy="77724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i="0" u="none" strike="noStrike" cap="none">
                <a:solidFill>
                  <a:srgbClr val="1C2B3A"/>
                </a:solidFill>
                <a:latin typeface="Cambria"/>
                <a:ea typeface="Cambria"/>
                <a:cs typeface="Cambria"/>
                <a:sym typeface="Cambria"/>
              </a:rPr>
              <a:t>Van woorden naar getallen</a:t>
            </a:r>
            <a:endParaRPr sz="3000" b="0" i="0" u="none" strike="noStrike" cap="none">
              <a:solidFill>
                <a:schemeClr val="dk1"/>
              </a:solidFill>
              <a:latin typeface="Calibri"/>
              <a:ea typeface="Calibri"/>
              <a:cs typeface="Calibri"/>
              <a:sym typeface="Calibri"/>
            </a:endParaRPr>
          </a:p>
        </p:txBody>
      </p:sp>
      <p:sp>
        <p:nvSpPr>
          <p:cNvPr id="287" name="Google Shape;287;p19"/>
          <p:cNvSpPr/>
          <p:nvPr/>
        </p:nvSpPr>
        <p:spPr>
          <a:xfrm>
            <a:off x="548640" y="1481328"/>
            <a:ext cx="3246120" cy="2743200"/>
          </a:xfrm>
          <a:prstGeom prst="rect">
            <a:avLst/>
          </a:prstGeom>
          <a:noFill/>
          <a:ln>
            <a:noFill/>
          </a:ln>
        </p:spPr>
        <p:txBody>
          <a:bodyPr spcFirstLastPara="1" wrap="square" lIns="0" tIns="0" rIns="0" bIns="0" anchor="t" anchorCtr="0">
            <a:noAutofit/>
          </a:bodyPr>
          <a:lstStyle/>
          <a:p>
            <a:pPr marL="0" marR="0" lvl="0" indent="0" algn="l" rtl="0">
              <a:lnSpc>
                <a:spcPct val="116000"/>
              </a:lnSpc>
              <a:spcBef>
                <a:spcPts val="0"/>
              </a:spcBef>
              <a:spcAft>
                <a:spcPts val="0"/>
              </a:spcAft>
              <a:buClr>
                <a:srgbClr val="44566A"/>
              </a:buClr>
              <a:buSzPts val="1450"/>
              <a:buFont typeface="Calibri"/>
              <a:buNone/>
            </a:pPr>
            <a:r>
              <a:rPr lang="en-US" sz="1450" b="0" i="0" u="none" strike="noStrike" cap="none">
                <a:solidFill>
                  <a:srgbClr val="44566A"/>
                </a:solidFill>
                <a:latin typeface="Calibri"/>
                <a:ea typeface="Calibri"/>
                <a:cs typeface="Calibri"/>
                <a:sym typeface="Calibri"/>
              </a:rPr>
              <a:t>Een computer rekent; woorden zeggen hem niets. Daarom worden woorden punten met een richting.</a:t>
            </a:r>
            <a:endParaRPr sz="1450" b="0" i="0" u="none" strike="noStrike" cap="none">
              <a:solidFill>
                <a:schemeClr val="dk1"/>
              </a:solidFill>
              <a:latin typeface="Calibri"/>
              <a:ea typeface="Calibri"/>
              <a:cs typeface="Calibri"/>
              <a:sym typeface="Calibri"/>
            </a:endParaRPr>
          </a:p>
          <a:p>
            <a:pPr marL="0" marR="0" lvl="0" indent="0" algn="l" rtl="0">
              <a:lnSpc>
                <a:spcPct val="116000"/>
              </a:lnSpc>
              <a:spcBef>
                <a:spcPts val="0"/>
              </a:spcBef>
              <a:spcAft>
                <a:spcPts val="0"/>
              </a:spcAft>
              <a:buClr>
                <a:schemeClr val="dk1"/>
              </a:buClr>
              <a:buSzPts val="1450"/>
              <a:buFont typeface="Calibri"/>
              <a:buNone/>
            </a:pPr>
            <a:endParaRPr sz="1450" b="0" i="0" u="none" strike="noStrike" cap="none">
              <a:solidFill>
                <a:schemeClr val="dk1"/>
              </a:solidFill>
              <a:latin typeface="Calibri"/>
              <a:ea typeface="Calibri"/>
              <a:cs typeface="Calibri"/>
              <a:sym typeface="Calibri"/>
            </a:endParaRPr>
          </a:p>
          <a:p>
            <a:pPr marL="0" marR="0" lvl="0" indent="0" algn="l" rtl="0">
              <a:lnSpc>
                <a:spcPct val="116000"/>
              </a:lnSpc>
              <a:spcBef>
                <a:spcPts val="0"/>
              </a:spcBef>
              <a:spcAft>
                <a:spcPts val="0"/>
              </a:spcAft>
              <a:buClr>
                <a:srgbClr val="44566A"/>
              </a:buClr>
              <a:buSzPts val="1450"/>
              <a:buFont typeface="Calibri"/>
              <a:buNone/>
            </a:pPr>
            <a:r>
              <a:rPr lang="en-US" sz="1450" b="0" i="0" u="none" strike="noStrike" cap="none">
                <a:solidFill>
                  <a:srgbClr val="44566A"/>
                </a:solidFill>
                <a:latin typeface="Calibri"/>
                <a:ea typeface="Calibri"/>
                <a:cs typeface="Calibri"/>
                <a:sym typeface="Calibri"/>
              </a:rPr>
              <a:t>Verwante betekenissen liggen dicht bij elkaar. Zo wordt betekenis rekenbaar: </a:t>
            </a:r>
            <a:r>
              <a:rPr lang="en-US" sz="1450" b="1" i="0" u="none" strike="noStrike" cap="none">
                <a:solidFill>
                  <a:srgbClr val="1C2B3A"/>
                </a:solidFill>
                <a:latin typeface="Calibri"/>
                <a:ea typeface="Calibri"/>
                <a:cs typeface="Calibri"/>
                <a:sym typeface="Calibri"/>
              </a:rPr>
              <a:t>koning → koningin</a:t>
            </a:r>
            <a:r>
              <a:rPr lang="en-US" sz="1450" b="0" i="0" u="none" strike="noStrike" cap="none">
                <a:solidFill>
                  <a:srgbClr val="44566A"/>
                </a:solidFill>
                <a:latin typeface="Calibri"/>
                <a:ea typeface="Calibri"/>
                <a:cs typeface="Calibri"/>
                <a:sym typeface="Calibri"/>
              </a:rPr>
              <a:t> is dezelfde stap als </a:t>
            </a:r>
            <a:r>
              <a:rPr lang="en-US" sz="1450" b="1" i="0" u="none" strike="noStrike" cap="none">
                <a:solidFill>
                  <a:srgbClr val="1C2B3A"/>
                </a:solidFill>
                <a:latin typeface="Calibri"/>
                <a:ea typeface="Calibri"/>
                <a:cs typeface="Calibri"/>
                <a:sym typeface="Calibri"/>
              </a:rPr>
              <a:t>man → vrouw.</a:t>
            </a:r>
            <a:endParaRPr sz="1450" b="0" i="0" u="none" strike="noStrike" cap="none">
              <a:solidFill>
                <a:schemeClr val="dk1"/>
              </a:solidFill>
              <a:latin typeface="Calibri"/>
              <a:ea typeface="Calibri"/>
              <a:cs typeface="Calibri"/>
              <a:sym typeface="Calibri"/>
            </a:endParaRPr>
          </a:p>
        </p:txBody>
      </p:sp>
      <p:pic>
        <p:nvPicPr>
          <p:cNvPr id="288" name="Google Shape;288;p19" descr="/tmp/build/art/embedding.png"/>
          <p:cNvPicPr preferRelativeResize="0"/>
          <p:nvPr/>
        </p:nvPicPr>
        <p:blipFill rotWithShape="1">
          <a:blip r:embed="rId3">
            <a:alphaModFix/>
          </a:blip>
          <a:srcRect/>
          <a:stretch/>
        </p:blipFill>
        <p:spPr>
          <a:xfrm>
            <a:off x="3886200" y="1481328"/>
            <a:ext cx="4846320" cy="2962656"/>
          </a:xfrm>
          <a:prstGeom prst="rect">
            <a:avLst/>
          </a:prstGeom>
          <a:noFill/>
          <a:ln>
            <a:noFill/>
          </a:ln>
        </p:spPr>
      </p:pic>
      <p:sp>
        <p:nvSpPr>
          <p:cNvPr id="289" name="Google Shape;289;p19"/>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Slimmer ondernemen met de AI-kracht van Visma</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294"/>
        <p:cNvGrpSpPr/>
        <p:nvPr/>
      </p:nvGrpSpPr>
      <p:grpSpPr>
        <a:xfrm>
          <a:off x="0" y="0"/>
          <a:ext cx="0" cy="0"/>
          <a:chOff x="0" y="0"/>
          <a:chExt cx="0" cy="0"/>
        </a:xfrm>
      </p:grpSpPr>
      <p:sp>
        <p:nvSpPr>
          <p:cNvPr id="295" name="Google Shape;295;p20"/>
          <p:cNvSpPr/>
          <p:nvPr/>
        </p:nvSpPr>
        <p:spPr>
          <a:xfrm>
            <a:off x="548640" y="402336"/>
            <a:ext cx="81381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a:solidFill>
                  <a:srgbClr val="2E9E92"/>
                </a:solidFill>
                <a:latin typeface="Calibri"/>
                <a:ea typeface="Calibri"/>
                <a:cs typeface="Calibri"/>
                <a:sym typeface="Calibri"/>
              </a:rPr>
              <a:t>STAP 3 — </a:t>
            </a:r>
            <a:r>
              <a:rPr lang="en-US" sz="1250" b="1" i="0" u="none" strike="noStrike" cap="none">
                <a:solidFill>
                  <a:srgbClr val="2E9E92"/>
                </a:solidFill>
                <a:latin typeface="Calibri"/>
                <a:ea typeface="Calibri"/>
                <a:cs typeface="Calibri"/>
                <a:sym typeface="Calibri"/>
              </a:rPr>
              <a:t>CONTEXT (ATTENTION)</a:t>
            </a:r>
            <a:endParaRPr sz="1250" b="0" i="0" u="none" strike="noStrike" cap="none">
              <a:solidFill>
                <a:schemeClr val="dk1"/>
              </a:solidFill>
              <a:latin typeface="Calibri"/>
              <a:ea typeface="Calibri"/>
              <a:cs typeface="Calibri"/>
              <a:sym typeface="Calibri"/>
            </a:endParaRPr>
          </a:p>
        </p:txBody>
      </p:sp>
      <p:sp>
        <p:nvSpPr>
          <p:cNvPr id="296" name="Google Shape;296;p20"/>
          <p:cNvSpPr/>
          <p:nvPr/>
        </p:nvSpPr>
        <p:spPr>
          <a:xfrm>
            <a:off x="548640" y="676656"/>
            <a:ext cx="8138160" cy="77724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i="0" u="none" strike="noStrike" cap="none">
                <a:solidFill>
                  <a:srgbClr val="1C2B3A"/>
                </a:solidFill>
                <a:latin typeface="Cambria"/>
                <a:ea typeface="Cambria"/>
                <a:cs typeface="Cambria"/>
                <a:sym typeface="Cambria"/>
              </a:rPr>
              <a:t>De buren bepalen de betekenis</a:t>
            </a:r>
            <a:endParaRPr sz="3000" b="0" i="0" u="none" strike="noStrike" cap="none">
              <a:solidFill>
                <a:schemeClr val="dk1"/>
              </a:solidFill>
              <a:latin typeface="Calibri"/>
              <a:ea typeface="Calibri"/>
              <a:cs typeface="Calibri"/>
              <a:sym typeface="Calibri"/>
            </a:endParaRPr>
          </a:p>
        </p:txBody>
      </p:sp>
      <p:sp>
        <p:nvSpPr>
          <p:cNvPr id="297" name="Google Shape;297;p20"/>
          <p:cNvSpPr/>
          <p:nvPr/>
        </p:nvSpPr>
        <p:spPr>
          <a:xfrm>
            <a:off x="548640" y="1444752"/>
            <a:ext cx="8138160" cy="594360"/>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0"/>
              </a:spcBef>
              <a:spcAft>
                <a:spcPts val="0"/>
              </a:spcAft>
              <a:buClr>
                <a:srgbClr val="44566A"/>
              </a:buClr>
              <a:buSzPts val="1450"/>
              <a:buFont typeface="Calibri"/>
              <a:buNone/>
            </a:pPr>
            <a:r>
              <a:rPr lang="en-US" sz="1450" b="0" i="0" u="none" strike="noStrike" cap="none">
                <a:solidFill>
                  <a:srgbClr val="44566A"/>
                </a:solidFill>
                <a:latin typeface="Calibri"/>
                <a:ea typeface="Calibri"/>
                <a:cs typeface="Calibri"/>
                <a:sym typeface="Calibri"/>
              </a:rPr>
              <a:t>Hetzelfde woord kan iets heel anders betekenen. Het model kijkt naar de woorden eromheen — de ‘context’ — om te bepalen wat je bedoelt.</a:t>
            </a:r>
            <a:endParaRPr sz="1450" b="0" i="0" u="none" strike="noStrike" cap="none">
              <a:solidFill>
                <a:schemeClr val="dk1"/>
              </a:solidFill>
              <a:latin typeface="Calibri"/>
              <a:ea typeface="Calibri"/>
              <a:cs typeface="Calibri"/>
              <a:sym typeface="Calibri"/>
            </a:endParaRPr>
          </a:p>
        </p:txBody>
      </p:sp>
      <p:sp>
        <p:nvSpPr>
          <p:cNvPr id="298" name="Google Shape;298;p20"/>
          <p:cNvSpPr/>
          <p:nvPr/>
        </p:nvSpPr>
        <p:spPr>
          <a:xfrm>
            <a:off x="548640" y="2240280"/>
            <a:ext cx="3950208" cy="1783080"/>
          </a:xfrm>
          <a:prstGeom prst="roundRect">
            <a:avLst>
              <a:gd name="adj" fmla="val 5128"/>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0"/>
          <p:cNvSpPr/>
          <p:nvPr/>
        </p:nvSpPr>
        <p:spPr>
          <a:xfrm>
            <a:off x="850392" y="2683764"/>
            <a:ext cx="896112" cy="896112"/>
          </a:xfrm>
          <a:prstGeom prst="ellipse">
            <a:avLst/>
          </a:prstGeom>
          <a:solidFill>
            <a:srgbClr val="EEF3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00" name="Google Shape;300;p20" descr="preencoded.png"/>
          <p:cNvPicPr preferRelativeResize="0"/>
          <p:nvPr/>
        </p:nvPicPr>
        <p:blipFill rotWithShape="1">
          <a:blip r:embed="rId3">
            <a:alphaModFix/>
          </a:blip>
          <a:srcRect/>
          <a:stretch/>
        </p:blipFill>
        <p:spPr>
          <a:xfrm>
            <a:off x="1065459" y="2898831"/>
            <a:ext cx="465978" cy="465978"/>
          </a:xfrm>
          <a:prstGeom prst="rect">
            <a:avLst/>
          </a:prstGeom>
          <a:noFill/>
          <a:ln>
            <a:noFill/>
          </a:ln>
        </p:spPr>
      </p:pic>
      <p:sp>
        <p:nvSpPr>
          <p:cNvPr id="301" name="Google Shape;301;p20"/>
          <p:cNvSpPr/>
          <p:nvPr/>
        </p:nvSpPr>
        <p:spPr>
          <a:xfrm>
            <a:off x="1874520" y="2624328"/>
            <a:ext cx="2441448" cy="713232"/>
          </a:xfrm>
          <a:prstGeom prst="rect">
            <a:avLst/>
          </a:prstGeom>
          <a:noFill/>
          <a:ln>
            <a:noFill/>
          </a:ln>
        </p:spPr>
        <p:txBody>
          <a:bodyPr spcFirstLastPara="1" wrap="square" lIns="0" tIns="0" rIns="0" bIns="0" anchor="t" anchorCtr="0">
            <a:noAutofit/>
          </a:bodyPr>
          <a:lstStyle/>
          <a:p>
            <a:pPr marL="0" marR="0" lvl="0" indent="0" algn="l" rtl="0">
              <a:lnSpc>
                <a:spcPct val="106000"/>
              </a:lnSpc>
              <a:spcBef>
                <a:spcPts val="0"/>
              </a:spcBef>
              <a:spcAft>
                <a:spcPts val="0"/>
              </a:spcAft>
              <a:buClr>
                <a:srgbClr val="1C2B3A"/>
              </a:buClr>
              <a:buSzPts val="1500"/>
              <a:buFont typeface="Cambria"/>
              <a:buNone/>
            </a:pPr>
            <a:r>
              <a:rPr lang="en-US" sz="1500" b="1" i="1" u="none" strike="noStrike" cap="none">
                <a:solidFill>
                  <a:srgbClr val="1C2B3A"/>
                </a:solidFill>
                <a:latin typeface="Cambria"/>
                <a:ea typeface="Cambria"/>
                <a:cs typeface="Cambria"/>
                <a:sym typeface="Cambria"/>
              </a:rPr>
              <a:t>“In mijn tuin staat een mooie bloem.”</a:t>
            </a:r>
            <a:endParaRPr sz="1500" b="0" i="0" u="none" strike="noStrike" cap="none">
              <a:solidFill>
                <a:schemeClr val="dk1"/>
              </a:solidFill>
              <a:latin typeface="Calibri"/>
              <a:ea typeface="Calibri"/>
              <a:cs typeface="Calibri"/>
              <a:sym typeface="Calibri"/>
            </a:endParaRPr>
          </a:p>
        </p:txBody>
      </p:sp>
      <p:sp>
        <p:nvSpPr>
          <p:cNvPr id="302" name="Google Shape;302;p20"/>
          <p:cNvSpPr/>
          <p:nvPr/>
        </p:nvSpPr>
        <p:spPr>
          <a:xfrm>
            <a:off x="1874520" y="3429000"/>
            <a:ext cx="2487168"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350"/>
              <a:buFont typeface="Calibri"/>
              <a:buNone/>
            </a:pPr>
            <a:r>
              <a:rPr lang="en-US" sz="1350" b="1" i="0" u="none" strike="noStrike" cap="none">
                <a:solidFill>
                  <a:srgbClr val="2E9E92"/>
                </a:solidFill>
                <a:latin typeface="Calibri"/>
                <a:ea typeface="Calibri"/>
                <a:cs typeface="Calibri"/>
                <a:sym typeface="Calibri"/>
              </a:rPr>
              <a:t>→  bloem = de plant</a:t>
            </a:r>
            <a:endParaRPr sz="1350" b="0" i="0" u="none" strike="noStrike" cap="none">
              <a:solidFill>
                <a:schemeClr val="dk1"/>
              </a:solidFill>
              <a:latin typeface="Calibri"/>
              <a:ea typeface="Calibri"/>
              <a:cs typeface="Calibri"/>
              <a:sym typeface="Calibri"/>
            </a:endParaRPr>
          </a:p>
        </p:txBody>
      </p:sp>
      <p:sp>
        <p:nvSpPr>
          <p:cNvPr id="303" name="Google Shape;303;p20"/>
          <p:cNvSpPr/>
          <p:nvPr/>
        </p:nvSpPr>
        <p:spPr>
          <a:xfrm>
            <a:off x="4645152" y="2240280"/>
            <a:ext cx="3950208" cy="1783080"/>
          </a:xfrm>
          <a:prstGeom prst="roundRect">
            <a:avLst>
              <a:gd name="adj" fmla="val 5128"/>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0"/>
          <p:cNvSpPr/>
          <p:nvPr/>
        </p:nvSpPr>
        <p:spPr>
          <a:xfrm>
            <a:off x="4946904" y="2683764"/>
            <a:ext cx="896112" cy="896112"/>
          </a:xfrm>
          <a:prstGeom prst="ellipse">
            <a:avLst/>
          </a:prstGeom>
          <a:solidFill>
            <a:srgbClr val="EEF3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05" name="Google Shape;305;p20" descr="preencoded.png"/>
          <p:cNvPicPr preferRelativeResize="0"/>
          <p:nvPr/>
        </p:nvPicPr>
        <p:blipFill rotWithShape="1">
          <a:blip r:embed="rId4">
            <a:alphaModFix/>
          </a:blip>
          <a:srcRect/>
          <a:stretch/>
        </p:blipFill>
        <p:spPr>
          <a:xfrm>
            <a:off x="5161971" y="2898831"/>
            <a:ext cx="465978" cy="465978"/>
          </a:xfrm>
          <a:prstGeom prst="rect">
            <a:avLst/>
          </a:prstGeom>
          <a:noFill/>
          <a:ln>
            <a:noFill/>
          </a:ln>
        </p:spPr>
      </p:pic>
      <p:sp>
        <p:nvSpPr>
          <p:cNvPr id="306" name="Google Shape;306;p20"/>
          <p:cNvSpPr/>
          <p:nvPr/>
        </p:nvSpPr>
        <p:spPr>
          <a:xfrm>
            <a:off x="5971032" y="2624328"/>
            <a:ext cx="2441448" cy="713232"/>
          </a:xfrm>
          <a:prstGeom prst="rect">
            <a:avLst/>
          </a:prstGeom>
          <a:noFill/>
          <a:ln>
            <a:noFill/>
          </a:ln>
        </p:spPr>
        <p:txBody>
          <a:bodyPr spcFirstLastPara="1" wrap="square" lIns="0" tIns="0" rIns="0" bIns="0" anchor="t" anchorCtr="0">
            <a:noAutofit/>
          </a:bodyPr>
          <a:lstStyle/>
          <a:p>
            <a:pPr marL="0" marR="0" lvl="0" indent="0" algn="l" rtl="0">
              <a:lnSpc>
                <a:spcPct val="106000"/>
              </a:lnSpc>
              <a:spcBef>
                <a:spcPts val="0"/>
              </a:spcBef>
              <a:spcAft>
                <a:spcPts val="0"/>
              </a:spcAft>
              <a:buClr>
                <a:srgbClr val="1C2B3A"/>
              </a:buClr>
              <a:buSzPts val="1500"/>
              <a:buFont typeface="Cambria"/>
              <a:buNone/>
            </a:pPr>
            <a:r>
              <a:rPr lang="en-US" sz="1500" b="1" i="1" u="none" strike="noStrike" cap="none">
                <a:solidFill>
                  <a:srgbClr val="1C2B3A"/>
                </a:solidFill>
                <a:latin typeface="Cambria"/>
                <a:ea typeface="Cambria"/>
                <a:cs typeface="Cambria"/>
                <a:sym typeface="Cambria"/>
              </a:rPr>
              <a:t>“Doe wat bloem in het deeg.”</a:t>
            </a:r>
            <a:endParaRPr sz="1500" b="0" i="0" u="none" strike="noStrike" cap="none">
              <a:solidFill>
                <a:schemeClr val="dk1"/>
              </a:solidFill>
              <a:latin typeface="Calibri"/>
              <a:ea typeface="Calibri"/>
              <a:cs typeface="Calibri"/>
              <a:sym typeface="Calibri"/>
            </a:endParaRPr>
          </a:p>
        </p:txBody>
      </p:sp>
      <p:sp>
        <p:nvSpPr>
          <p:cNvPr id="307" name="Google Shape;307;p20"/>
          <p:cNvSpPr/>
          <p:nvPr/>
        </p:nvSpPr>
        <p:spPr>
          <a:xfrm>
            <a:off x="5971032" y="3429000"/>
            <a:ext cx="2487168"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E8A33D"/>
              </a:buClr>
              <a:buSzPts val="1350"/>
              <a:buFont typeface="Calibri"/>
              <a:buNone/>
            </a:pPr>
            <a:r>
              <a:rPr lang="en-US" sz="1350" b="1" i="0" u="none" strike="noStrike" cap="none">
                <a:solidFill>
                  <a:srgbClr val="E8A33D"/>
                </a:solidFill>
                <a:latin typeface="Calibri"/>
                <a:ea typeface="Calibri"/>
                <a:cs typeface="Calibri"/>
                <a:sym typeface="Calibri"/>
              </a:rPr>
              <a:t>→  bloem = meel om te bakken</a:t>
            </a:r>
            <a:endParaRPr sz="1350" b="0" i="0" u="none" strike="noStrike" cap="none">
              <a:solidFill>
                <a:schemeClr val="dk1"/>
              </a:solidFill>
              <a:latin typeface="Calibri"/>
              <a:ea typeface="Calibri"/>
              <a:cs typeface="Calibri"/>
              <a:sym typeface="Calibri"/>
            </a:endParaRPr>
          </a:p>
        </p:txBody>
      </p:sp>
      <p:sp>
        <p:nvSpPr>
          <p:cNvPr id="308" name="Google Shape;308;p20"/>
          <p:cNvSpPr/>
          <p:nvPr/>
        </p:nvSpPr>
        <p:spPr>
          <a:xfrm>
            <a:off x="548640" y="4251960"/>
            <a:ext cx="8138160" cy="41148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5A6B7B"/>
              </a:buClr>
              <a:buSzPts val="1300"/>
              <a:buFont typeface="Calibri"/>
              <a:buNone/>
            </a:pPr>
            <a:r>
              <a:rPr lang="en-US" sz="1300" i="1">
                <a:solidFill>
                  <a:srgbClr val="5A6B7B"/>
                </a:solidFill>
                <a:latin typeface="Calibri"/>
                <a:ea typeface="Calibri"/>
                <a:cs typeface="Calibri"/>
                <a:sym typeface="Calibri"/>
              </a:rPr>
              <a:t>Het model snapt door de context over welke bloem we praten </a:t>
            </a:r>
            <a:r>
              <a:rPr lang="en-US" sz="1300" b="0" i="1" u="none" strike="noStrike" cap="none">
                <a:solidFill>
                  <a:srgbClr val="5A6B7B"/>
                </a:solidFill>
                <a:latin typeface="Calibri"/>
                <a:ea typeface="Calibri"/>
                <a:cs typeface="Calibri"/>
                <a:sym typeface="Calibri"/>
              </a:rPr>
              <a:t>door de buurwoorden.</a:t>
            </a:r>
            <a:endParaRPr sz="1300" b="0" i="0" u="none" strike="noStrike" cap="none">
              <a:solidFill>
                <a:schemeClr val="dk1"/>
              </a:solidFill>
              <a:latin typeface="Calibri"/>
              <a:ea typeface="Calibri"/>
              <a:cs typeface="Calibri"/>
              <a:sym typeface="Calibri"/>
            </a:endParaRPr>
          </a:p>
        </p:txBody>
      </p:sp>
      <p:sp>
        <p:nvSpPr>
          <p:cNvPr id="309" name="Google Shape;309;p20"/>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Slimmer ondernemen met de AI-kracht van Visma</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314"/>
        <p:cNvGrpSpPr/>
        <p:nvPr/>
      </p:nvGrpSpPr>
      <p:grpSpPr>
        <a:xfrm>
          <a:off x="0" y="0"/>
          <a:ext cx="0" cy="0"/>
          <a:chOff x="0" y="0"/>
          <a:chExt cx="0" cy="0"/>
        </a:xfrm>
      </p:grpSpPr>
      <p:sp>
        <p:nvSpPr>
          <p:cNvPr id="315" name="Google Shape;315;p21"/>
          <p:cNvSpPr/>
          <p:nvPr/>
        </p:nvSpPr>
        <p:spPr>
          <a:xfrm>
            <a:off x="548640" y="402336"/>
            <a:ext cx="81381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i="0" u="none" strike="noStrike" cap="none">
                <a:solidFill>
                  <a:srgbClr val="2E9E92"/>
                </a:solidFill>
                <a:latin typeface="Calibri"/>
                <a:ea typeface="Calibri"/>
                <a:cs typeface="Calibri"/>
                <a:sym typeface="Calibri"/>
              </a:rPr>
              <a:t>STAP </a:t>
            </a:r>
            <a:r>
              <a:rPr lang="en-US" sz="1250" b="1">
                <a:solidFill>
                  <a:srgbClr val="2E9E92"/>
                </a:solidFill>
                <a:latin typeface="Calibri"/>
                <a:ea typeface="Calibri"/>
                <a:cs typeface="Calibri"/>
                <a:sym typeface="Calibri"/>
              </a:rPr>
              <a:t>4</a:t>
            </a:r>
            <a:r>
              <a:rPr lang="en-US" sz="1250" b="1" i="0" u="none" strike="noStrike" cap="none">
                <a:solidFill>
                  <a:srgbClr val="2E9E92"/>
                </a:solidFill>
                <a:latin typeface="Calibri"/>
                <a:ea typeface="Calibri"/>
                <a:cs typeface="Calibri"/>
                <a:sym typeface="Calibri"/>
              </a:rPr>
              <a:t> — GEHEUGEN (MLP)</a:t>
            </a:r>
            <a:endParaRPr sz="1250" b="0" i="0" u="none" strike="noStrike" cap="none">
              <a:solidFill>
                <a:schemeClr val="dk1"/>
              </a:solidFill>
              <a:latin typeface="Calibri"/>
              <a:ea typeface="Calibri"/>
              <a:cs typeface="Calibri"/>
              <a:sym typeface="Calibri"/>
            </a:endParaRPr>
          </a:p>
        </p:txBody>
      </p:sp>
      <p:sp>
        <p:nvSpPr>
          <p:cNvPr id="316" name="Google Shape;316;p21"/>
          <p:cNvSpPr/>
          <p:nvPr/>
        </p:nvSpPr>
        <p:spPr>
          <a:xfrm>
            <a:off x="548640" y="676656"/>
            <a:ext cx="8138160" cy="77724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i="0" u="none" strike="noStrike" cap="none">
                <a:solidFill>
                  <a:srgbClr val="1C2B3A"/>
                </a:solidFill>
                <a:latin typeface="Cambria"/>
                <a:ea typeface="Cambria"/>
                <a:cs typeface="Cambria"/>
                <a:sym typeface="Cambria"/>
              </a:rPr>
              <a:t>Het haalt er kennis bij</a:t>
            </a:r>
            <a:endParaRPr sz="3000" b="0" i="0" u="none" strike="noStrike" cap="none">
              <a:solidFill>
                <a:schemeClr val="dk1"/>
              </a:solidFill>
              <a:latin typeface="Calibri"/>
              <a:ea typeface="Calibri"/>
              <a:cs typeface="Calibri"/>
              <a:sym typeface="Calibri"/>
            </a:endParaRPr>
          </a:p>
        </p:txBody>
      </p:sp>
      <p:sp>
        <p:nvSpPr>
          <p:cNvPr id="317" name="Google Shape;317;p21"/>
          <p:cNvSpPr/>
          <p:nvPr/>
        </p:nvSpPr>
        <p:spPr>
          <a:xfrm>
            <a:off x="548640" y="1444752"/>
            <a:ext cx="8138160" cy="640080"/>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0"/>
              </a:spcBef>
              <a:spcAft>
                <a:spcPts val="0"/>
              </a:spcAft>
              <a:buClr>
                <a:srgbClr val="44566A"/>
              </a:buClr>
              <a:buSzPts val="1450"/>
              <a:buFont typeface="Calibri"/>
              <a:buNone/>
            </a:pPr>
            <a:r>
              <a:rPr lang="en-US" sz="1450" b="0" i="0" u="none" strike="noStrike" cap="none">
                <a:solidFill>
                  <a:srgbClr val="44566A"/>
                </a:solidFill>
                <a:latin typeface="Calibri"/>
                <a:ea typeface="Calibri"/>
                <a:cs typeface="Calibri"/>
                <a:sym typeface="Calibri"/>
              </a:rPr>
              <a:t>Waar context bepaalt wélke woorden ertoe doen, haalt het ‘geheugen’ er kennis bij: welke begrippen horen bij elkaar? Die associaties leerde het model tijdens de training.</a:t>
            </a:r>
            <a:endParaRPr sz="1450" b="0" i="0" u="none" strike="noStrike" cap="none">
              <a:solidFill>
                <a:schemeClr val="dk1"/>
              </a:solidFill>
              <a:latin typeface="Calibri"/>
              <a:ea typeface="Calibri"/>
              <a:cs typeface="Calibri"/>
              <a:sym typeface="Calibri"/>
            </a:endParaRPr>
          </a:p>
        </p:txBody>
      </p:sp>
      <p:sp>
        <p:nvSpPr>
          <p:cNvPr id="318" name="Google Shape;318;p21"/>
          <p:cNvSpPr/>
          <p:nvPr/>
        </p:nvSpPr>
        <p:spPr>
          <a:xfrm>
            <a:off x="548640" y="2395728"/>
            <a:ext cx="4389120" cy="310896"/>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500"/>
              <a:buFont typeface="Cambria"/>
              <a:buNone/>
            </a:pPr>
            <a:r>
              <a:rPr lang="en-US" sz="1500" b="1" i="0" u="none" strike="noStrike" cap="none">
                <a:solidFill>
                  <a:srgbClr val="1C2B3A"/>
                </a:solidFill>
                <a:latin typeface="Cambria"/>
                <a:ea typeface="Cambria"/>
                <a:cs typeface="Cambria"/>
                <a:sym typeface="Cambria"/>
              </a:rPr>
              <a:t>Michael Jordan → </a:t>
            </a:r>
            <a:r>
              <a:rPr lang="en-US" sz="1500" b="1">
                <a:solidFill>
                  <a:srgbClr val="1C2B3A"/>
                </a:solidFill>
                <a:latin typeface="Cambria"/>
                <a:ea typeface="Cambria"/>
                <a:cs typeface="Cambria"/>
                <a:sym typeface="Cambria"/>
              </a:rPr>
              <a:t>basketball</a:t>
            </a:r>
            <a:endParaRPr sz="1500" b="0" i="0" u="none" strike="noStrike" cap="none">
              <a:solidFill>
                <a:schemeClr val="dk1"/>
              </a:solidFill>
              <a:latin typeface="Calibri"/>
              <a:ea typeface="Calibri"/>
              <a:cs typeface="Calibri"/>
              <a:sym typeface="Calibri"/>
            </a:endParaRPr>
          </a:p>
        </p:txBody>
      </p:sp>
      <p:sp>
        <p:nvSpPr>
          <p:cNvPr id="319" name="Google Shape;319;p21"/>
          <p:cNvSpPr/>
          <p:nvPr/>
        </p:nvSpPr>
        <p:spPr>
          <a:xfrm>
            <a:off x="548640" y="2697480"/>
            <a:ext cx="3657600" cy="237744"/>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5A6B7B"/>
              </a:buClr>
              <a:buSzPts val="1100"/>
              <a:buFont typeface="Calibri"/>
              <a:buNone/>
            </a:pPr>
            <a:r>
              <a:rPr lang="en-US" sz="1100" b="0" i="1" u="none" strike="noStrike" cap="none">
                <a:solidFill>
                  <a:srgbClr val="5A6B7B"/>
                </a:solidFill>
                <a:latin typeface="Calibri"/>
                <a:ea typeface="Calibri"/>
                <a:cs typeface="Calibri"/>
                <a:sym typeface="Calibri"/>
              </a:rPr>
              <a:t>sterke associatie</a:t>
            </a:r>
            <a:endParaRPr sz="1100" b="0" i="0" u="none" strike="noStrike" cap="none">
              <a:solidFill>
                <a:schemeClr val="dk1"/>
              </a:solidFill>
              <a:latin typeface="Calibri"/>
              <a:ea typeface="Calibri"/>
              <a:cs typeface="Calibri"/>
              <a:sym typeface="Calibri"/>
            </a:endParaRPr>
          </a:p>
        </p:txBody>
      </p:sp>
      <p:sp>
        <p:nvSpPr>
          <p:cNvPr id="320" name="Google Shape;320;p21"/>
          <p:cNvSpPr/>
          <p:nvPr/>
        </p:nvSpPr>
        <p:spPr>
          <a:xfrm>
            <a:off x="548640" y="3017520"/>
            <a:ext cx="3657600" cy="237744"/>
          </a:xfrm>
          <a:prstGeom prst="roundRect">
            <a:avLst>
              <a:gd name="adj" fmla="val 19231"/>
            </a:avLst>
          </a:prstGeom>
          <a:solidFill>
            <a:srgbClr val="E7EC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1"/>
          <p:cNvSpPr/>
          <p:nvPr/>
        </p:nvSpPr>
        <p:spPr>
          <a:xfrm>
            <a:off x="548640" y="3017520"/>
            <a:ext cx="3474720" cy="237744"/>
          </a:xfrm>
          <a:prstGeom prst="roundRect">
            <a:avLst>
              <a:gd name="adj" fmla="val 19231"/>
            </a:avLst>
          </a:prstGeom>
          <a:solidFill>
            <a:srgbClr val="2E9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1"/>
          <p:cNvSpPr/>
          <p:nvPr/>
        </p:nvSpPr>
        <p:spPr>
          <a:xfrm>
            <a:off x="4315968" y="2953512"/>
            <a:ext cx="640080"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500"/>
              <a:buFont typeface="Cambria"/>
              <a:buNone/>
            </a:pPr>
            <a:r>
              <a:rPr lang="en-US" sz="1500" b="1" i="0" u="none" strike="noStrike" cap="none">
                <a:solidFill>
                  <a:srgbClr val="2E9E92"/>
                </a:solidFill>
                <a:latin typeface="Cambria"/>
                <a:ea typeface="Cambria"/>
                <a:cs typeface="Cambria"/>
                <a:sym typeface="Cambria"/>
              </a:rPr>
              <a:t>95%</a:t>
            </a:r>
            <a:endParaRPr sz="1500" b="0" i="0" u="none" strike="noStrike" cap="none">
              <a:solidFill>
                <a:schemeClr val="dk1"/>
              </a:solidFill>
              <a:latin typeface="Calibri"/>
              <a:ea typeface="Calibri"/>
              <a:cs typeface="Calibri"/>
              <a:sym typeface="Calibri"/>
            </a:endParaRPr>
          </a:p>
        </p:txBody>
      </p:sp>
      <p:sp>
        <p:nvSpPr>
          <p:cNvPr id="323" name="Google Shape;323;p21"/>
          <p:cNvSpPr/>
          <p:nvPr/>
        </p:nvSpPr>
        <p:spPr>
          <a:xfrm>
            <a:off x="548640" y="3493008"/>
            <a:ext cx="4389120" cy="310896"/>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500"/>
              <a:buFont typeface="Cambria"/>
              <a:buNone/>
            </a:pPr>
            <a:r>
              <a:rPr lang="en-US" sz="1500" b="1" i="0" u="none" strike="noStrike" cap="none">
                <a:solidFill>
                  <a:srgbClr val="1C2B3A"/>
                </a:solidFill>
                <a:latin typeface="Cambria"/>
                <a:ea typeface="Cambria"/>
                <a:cs typeface="Cambria"/>
                <a:sym typeface="Cambria"/>
              </a:rPr>
              <a:t>Michael Jordan → golf</a:t>
            </a:r>
            <a:endParaRPr sz="1500" b="0" i="0" u="none" strike="noStrike" cap="none">
              <a:solidFill>
                <a:schemeClr val="dk1"/>
              </a:solidFill>
              <a:latin typeface="Calibri"/>
              <a:ea typeface="Calibri"/>
              <a:cs typeface="Calibri"/>
              <a:sym typeface="Calibri"/>
            </a:endParaRPr>
          </a:p>
        </p:txBody>
      </p:sp>
      <p:sp>
        <p:nvSpPr>
          <p:cNvPr id="324" name="Google Shape;324;p21"/>
          <p:cNvSpPr/>
          <p:nvPr/>
        </p:nvSpPr>
        <p:spPr>
          <a:xfrm>
            <a:off x="548640" y="3794760"/>
            <a:ext cx="3657600" cy="237744"/>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5A6B7B"/>
              </a:buClr>
              <a:buSzPts val="1100"/>
              <a:buFont typeface="Calibri"/>
              <a:buNone/>
            </a:pPr>
            <a:r>
              <a:rPr lang="en-US" sz="1100" b="0" i="1" u="none" strike="noStrike" cap="none">
                <a:solidFill>
                  <a:srgbClr val="5A6B7B"/>
                </a:solidFill>
                <a:latin typeface="Calibri"/>
                <a:ea typeface="Calibri"/>
                <a:cs typeface="Calibri"/>
                <a:sym typeface="Calibri"/>
              </a:rPr>
              <a:t>zwakke associatie</a:t>
            </a:r>
            <a:endParaRPr sz="1100" b="0" i="0" u="none" strike="noStrike" cap="none">
              <a:solidFill>
                <a:schemeClr val="dk1"/>
              </a:solidFill>
              <a:latin typeface="Calibri"/>
              <a:ea typeface="Calibri"/>
              <a:cs typeface="Calibri"/>
              <a:sym typeface="Calibri"/>
            </a:endParaRPr>
          </a:p>
        </p:txBody>
      </p:sp>
      <p:sp>
        <p:nvSpPr>
          <p:cNvPr id="325" name="Google Shape;325;p21"/>
          <p:cNvSpPr/>
          <p:nvPr/>
        </p:nvSpPr>
        <p:spPr>
          <a:xfrm>
            <a:off x="548640" y="4114800"/>
            <a:ext cx="3657600" cy="237744"/>
          </a:xfrm>
          <a:prstGeom prst="roundRect">
            <a:avLst>
              <a:gd name="adj" fmla="val 19231"/>
            </a:avLst>
          </a:prstGeom>
          <a:solidFill>
            <a:srgbClr val="E7EC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21"/>
          <p:cNvSpPr/>
          <p:nvPr/>
        </p:nvSpPr>
        <p:spPr>
          <a:xfrm>
            <a:off x="548640" y="4114800"/>
            <a:ext cx="164592" cy="237744"/>
          </a:xfrm>
          <a:prstGeom prst="roundRect">
            <a:avLst>
              <a:gd name="adj" fmla="val 27778"/>
            </a:avLst>
          </a:prstGeom>
          <a:solidFill>
            <a:srgbClr val="C2C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1"/>
          <p:cNvSpPr/>
          <p:nvPr/>
        </p:nvSpPr>
        <p:spPr>
          <a:xfrm>
            <a:off x="4315968" y="4050792"/>
            <a:ext cx="640080"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5A6B7B"/>
              </a:buClr>
              <a:buSzPts val="1500"/>
              <a:buFont typeface="Cambria"/>
              <a:buNone/>
            </a:pPr>
            <a:r>
              <a:rPr lang="en-US" sz="1500" b="1" i="0" u="none" strike="noStrike" cap="none">
                <a:solidFill>
                  <a:srgbClr val="5A6B7B"/>
                </a:solidFill>
                <a:latin typeface="Cambria"/>
                <a:ea typeface="Cambria"/>
                <a:cs typeface="Cambria"/>
                <a:sym typeface="Cambria"/>
              </a:rPr>
              <a:t>3%</a:t>
            </a:r>
            <a:endParaRPr sz="1500" b="0" i="0" u="none" strike="noStrike" cap="none">
              <a:solidFill>
                <a:schemeClr val="dk1"/>
              </a:solidFill>
              <a:latin typeface="Calibri"/>
              <a:ea typeface="Calibri"/>
              <a:cs typeface="Calibri"/>
              <a:sym typeface="Calibri"/>
            </a:endParaRPr>
          </a:p>
        </p:txBody>
      </p:sp>
      <p:sp>
        <p:nvSpPr>
          <p:cNvPr id="328" name="Google Shape;328;p21"/>
          <p:cNvSpPr/>
          <p:nvPr/>
        </p:nvSpPr>
        <p:spPr>
          <a:xfrm>
            <a:off x="5074920" y="2286000"/>
            <a:ext cx="3520440" cy="1874520"/>
          </a:xfrm>
          <a:prstGeom prst="roundRect">
            <a:avLst>
              <a:gd name="adj" fmla="val 4878"/>
            </a:avLst>
          </a:prstGeom>
          <a:solidFill>
            <a:srgbClr val="0E2A47"/>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1"/>
          <p:cNvSpPr/>
          <p:nvPr/>
        </p:nvSpPr>
        <p:spPr>
          <a:xfrm>
            <a:off x="5248656" y="2459736"/>
            <a:ext cx="841248" cy="841248"/>
          </a:xfrm>
          <a:prstGeom prst="ellipse">
            <a:avLst/>
          </a:prstGeom>
          <a:solidFill>
            <a:srgbClr val="1535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30" name="Google Shape;330;p21" descr="preencoded.png"/>
          <p:cNvPicPr preferRelativeResize="0"/>
          <p:nvPr/>
        </p:nvPicPr>
        <p:blipFill rotWithShape="1">
          <a:blip r:embed="rId3">
            <a:alphaModFix/>
          </a:blip>
          <a:srcRect/>
          <a:stretch/>
        </p:blipFill>
        <p:spPr>
          <a:xfrm>
            <a:off x="5450556" y="2661636"/>
            <a:ext cx="437449" cy="437449"/>
          </a:xfrm>
          <a:prstGeom prst="rect">
            <a:avLst/>
          </a:prstGeom>
          <a:noFill/>
          <a:ln>
            <a:noFill/>
          </a:ln>
        </p:spPr>
      </p:pic>
      <p:sp>
        <p:nvSpPr>
          <p:cNvPr id="331" name="Google Shape;331;p21"/>
          <p:cNvSpPr/>
          <p:nvPr/>
        </p:nvSpPr>
        <p:spPr>
          <a:xfrm>
            <a:off x="6236208" y="2542032"/>
            <a:ext cx="2240280" cy="64008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FFFFFF"/>
              </a:buClr>
              <a:buSzPts val="1450"/>
              <a:buFont typeface="Cambria"/>
              <a:buNone/>
            </a:pPr>
            <a:r>
              <a:rPr lang="en-US" sz="1450" b="1" i="0" u="none" strike="noStrike" cap="none">
                <a:solidFill>
                  <a:srgbClr val="FFFFFF"/>
                </a:solidFill>
                <a:latin typeface="Cambria"/>
                <a:ea typeface="Cambria"/>
                <a:cs typeface="Cambria"/>
                <a:sym typeface="Cambria"/>
              </a:rPr>
              <a:t>MLP = Multilayer Perceptron</a:t>
            </a:r>
            <a:endParaRPr sz="1450" b="0" i="0" u="none" strike="noStrike" cap="none">
              <a:solidFill>
                <a:schemeClr val="dk1"/>
              </a:solidFill>
              <a:latin typeface="Calibri"/>
              <a:ea typeface="Calibri"/>
              <a:cs typeface="Calibri"/>
              <a:sym typeface="Calibri"/>
            </a:endParaRPr>
          </a:p>
        </p:txBody>
      </p:sp>
      <p:sp>
        <p:nvSpPr>
          <p:cNvPr id="332" name="Google Shape;332;p21"/>
          <p:cNvSpPr/>
          <p:nvPr/>
        </p:nvSpPr>
        <p:spPr>
          <a:xfrm>
            <a:off x="5349240" y="3429000"/>
            <a:ext cx="3017520" cy="777240"/>
          </a:xfrm>
          <a:prstGeom prst="rect">
            <a:avLst/>
          </a:prstGeom>
          <a:noFill/>
          <a:ln>
            <a:noFill/>
          </a:ln>
        </p:spPr>
        <p:txBody>
          <a:bodyPr spcFirstLastPara="1" wrap="square" lIns="0" tIns="0" rIns="0" bIns="0" anchor="t" anchorCtr="0">
            <a:noAutofit/>
          </a:bodyPr>
          <a:lstStyle/>
          <a:p>
            <a:pPr marL="0" marR="0" lvl="0" indent="0" algn="l" rtl="0">
              <a:lnSpc>
                <a:spcPct val="112000"/>
              </a:lnSpc>
              <a:spcBef>
                <a:spcPts val="0"/>
              </a:spcBef>
              <a:spcAft>
                <a:spcPts val="0"/>
              </a:spcAft>
              <a:buClr>
                <a:srgbClr val="CFE0EE"/>
              </a:buClr>
              <a:buSzPts val="1250"/>
              <a:buFont typeface="Calibri"/>
              <a:buNone/>
            </a:pPr>
            <a:r>
              <a:rPr lang="en-US" sz="1250" b="0" i="0" u="none" strike="noStrike" cap="none">
                <a:solidFill>
                  <a:srgbClr val="CFE0EE"/>
                </a:solidFill>
                <a:latin typeface="Calibri"/>
                <a:ea typeface="Calibri"/>
                <a:cs typeface="Calibri"/>
                <a:sym typeface="Calibri"/>
              </a:rPr>
              <a:t>De laag die geleerde kennis en associaties ophaalt. Kortom: het geheugen van het model.</a:t>
            </a:r>
            <a:endParaRPr sz="1250" b="0" i="0" u="none" strike="noStrike" cap="none">
              <a:solidFill>
                <a:schemeClr val="dk1"/>
              </a:solidFill>
              <a:latin typeface="Calibri"/>
              <a:ea typeface="Calibri"/>
              <a:cs typeface="Calibri"/>
              <a:sym typeface="Calibri"/>
            </a:endParaRPr>
          </a:p>
        </p:txBody>
      </p:sp>
      <p:sp>
        <p:nvSpPr>
          <p:cNvPr id="333" name="Google Shape;333;p21"/>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Slimmer ondernemen met de AI-kracht van Visma</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23"/>
        <p:cNvGrpSpPr/>
        <p:nvPr/>
      </p:nvGrpSpPr>
      <p:grpSpPr>
        <a:xfrm>
          <a:off x="0" y="0"/>
          <a:ext cx="0" cy="0"/>
          <a:chOff x="0" y="0"/>
          <a:chExt cx="0" cy="0"/>
        </a:xfrm>
      </p:grpSpPr>
      <p:sp>
        <p:nvSpPr>
          <p:cNvPr id="24" name="Google Shape;24;p4"/>
          <p:cNvSpPr/>
          <p:nvPr/>
        </p:nvSpPr>
        <p:spPr>
          <a:xfrm>
            <a:off x="548640" y="402336"/>
            <a:ext cx="81381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i="0" u="none" strike="noStrike" cap="none">
                <a:solidFill>
                  <a:srgbClr val="2E9E92"/>
                </a:solidFill>
                <a:latin typeface="Calibri"/>
                <a:ea typeface="Calibri"/>
                <a:cs typeface="Calibri"/>
                <a:sym typeface="Calibri"/>
              </a:rPr>
              <a:t>EVEN VOORSTELLEN</a:t>
            </a:r>
            <a:endParaRPr sz="1250" b="0" i="0" u="none" strike="noStrike" cap="none">
              <a:solidFill>
                <a:schemeClr val="dk1"/>
              </a:solidFill>
              <a:latin typeface="Calibri"/>
              <a:ea typeface="Calibri"/>
              <a:cs typeface="Calibri"/>
              <a:sym typeface="Calibri"/>
            </a:endParaRPr>
          </a:p>
        </p:txBody>
      </p:sp>
      <p:sp>
        <p:nvSpPr>
          <p:cNvPr id="25" name="Google Shape;25;p4"/>
          <p:cNvSpPr/>
          <p:nvPr/>
        </p:nvSpPr>
        <p:spPr>
          <a:xfrm>
            <a:off x="548640" y="676656"/>
            <a:ext cx="8138160" cy="77724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i="0" u="none" strike="noStrike" cap="none">
                <a:solidFill>
                  <a:srgbClr val="1C2B3A"/>
                </a:solidFill>
                <a:latin typeface="Cambria"/>
                <a:ea typeface="Cambria"/>
                <a:cs typeface="Cambria"/>
                <a:sym typeface="Cambria"/>
              </a:rPr>
              <a:t>Wie neemt jullie mee?</a:t>
            </a:r>
            <a:endParaRPr sz="3000" b="0" i="0" u="none" strike="noStrike" cap="none">
              <a:solidFill>
                <a:schemeClr val="dk1"/>
              </a:solidFill>
              <a:latin typeface="Calibri"/>
              <a:ea typeface="Calibri"/>
              <a:cs typeface="Calibri"/>
              <a:sym typeface="Calibri"/>
            </a:endParaRPr>
          </a:p>
        </p:txBody>
      </p:sp>
      <p:sp>
        <p:nvSpPr>
          <p:cNvPr id="26" name="Google Shape;26;p4"/>
          <p:cNvSpPr/>
          <p:nvPr/>
        </p:nvSpPr>
        <p:spPr>
          <a:xfrm>
            <a:off x="1234440" y="1810512"/>
            <a:ext cx="2286000" cy="2286000"/>
          </a:xfrm>
          <a:prstGeom prst="ellipse">
            <a:avLst/>
          </a:prstGeom>
          <a:solidFill>
            <a:srgbClr val="0E2A47"/>
          </a:solidFill>
          <a:ln w="38100" cap="flat" cmpd="sng">
            <a:solidFill>
              <a:srgbClr val="E8A3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a:off x="1234440" y="1810512"/>
            <a:ext cx="2286000" cy="22860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E8A33D"/>
              </a:buClr>
              <a:buSzPts val="5400"/>
              <a:buFont typeface="Cambria"/>
              <a:buNone/>
            </a:pPr>
            <a:r>
              <a:rPr lang="en-US" sz="5400" b="1" i="0" u="none" strike="noStrike" cap="none">
                <a:solidFill>
                  <a:srgbClr val="E8A33D"/>
                </a:solidFill>
                <a:latin typeface="Cambria"/>
                <a:ea typeface="Cambria"/>
                <a:cs typeface="Cambria"/>
                <a:sym typeface="Cambria"/>
              </a:rPr>
              <a:t>RM</a:t>
            </a:r>
            <a:endParaRPr sz="5400" b="0" i="0" u="none" strike="noStrike" cap="none">
              <a:solidFill>
                <a:schemeClr val="dk1"/>
              </a:solidFill>
              <a:latin typeface="Calibri"/>
              <a:ea typeface="Calibri"/>
              <a:cs typeface="Calibri"/>
              <a:sym typeface="Calibri"/>
            </a:endParaRPr>
          </a:p>
        </p:txBody>
      </p:sp>
      <p:sp>
        <p:nvSpPr>
          <p:cNvPr id="28" name="Google Shape;28;p4"/>
          <p:cNvSpPr/>
          <p:nvPr/>
        </p:nvSpPr>
        <p:spPr>
          <a:xfrm>
            <a:off x="4069080" y="1630403"/>
            <a:ext cx="4663500" cy="731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4000"/>
              <a:buFont typeface="Cambria"/>
              <a:buNone/>
            </a:pPr>
            <a:r>
              <a:rPr lang="en-US" sz="4000" b="1" i="0" u="none" strike="noStrike" cap="none">
                <a:solidFill>
                  <a:srgbClr val="1C2B3A"/>
                </a:solidFill>
                <a:latin typeface="Cambria"/>
                <a:ea typeface="Cambria"/>
                <a:cs typeface="Cambria"/>
                <a:sym typeface="Cambria"/>
              </a:rPr>
              <a:t>Ramon Muste</a:t>
            </a:r>
            <a:endParaRPr sz="4000" b="0" i="0" u="none" strike="noStrike" cap="none">
              <a:solidFill>
                <a:schemeClr val="dk1"/>
              </a:solidFill>
              <a:latin typeface="Calibri"/>
              <a:ea typeface="Calibri"/>
              <a:cs typeface="Calibri"/>
              <a:sym typeface="Calibri"/>
            </a:endParaRPr>
          </a:p>
        </p:txBody>
      </p:sp>
      <p:sp>
        <p:nvSpPr>
          <p:cNvPr id="29" name="Google Shape;29;p4"/>
          <p:cNvSpPr/>
          <p:nvPr/>
        </p:nvSpPr>
        <p:spPr>
          <a:xfrm>
            <a:off x="4114800" y="2398499"/>
            <a:ext cx="4572000" cy="3657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500"/>
              <a:buFont typeface="Calibri"/>
              <a:buNone/>
            </a:pPr>
            <a:r>
              <a:rPr lang="en-US" sz="1500" b="1" i="0" u="none" strike="noStrike" cap="none">
                <a:solidFill>
                  <a:srgbClr val="2E9E92"/>
                </a:solidFill>
                <a:latin typeface="Calibri"/>
                <a:ea typeface="Calibri"/>
                <a:cs typeface="Calibri"/>
                <a:sym typeface="Calibri"/>
              </a:rPr>
              <a:t>Partner Account Manager · Visma — AccountView</a:t>
            </a:r>
            <a:endParaRPr sz="1500" b="0" i="0" u="none" strike="noStrike" cap="none">
              <a:solidFill>
                <a:schemeClr val="dk1"/>
              </a:solidFill>
              <a:latin typeface="Calibri"/>
              <a:ea typeface="Calibri"/>
              <a:cs typeface="Calibri"/>
              <a:sym typeface="Calibri"/>
            </a:endParaRPr>
          </a:p>
        </p:txBody>
      </p:sp>
      <p:sp>
        <p:nvSpPr>
          <p:cNvPr id="30" name="Google Shape;30;p4"/>
          <p:cNvSpPr/>
          <p:nvPr/>
        </p:nvSpPr>
        <p:spPr>
          <a:xfrm>
            <a:off x="4160520" y="2997015"/>
            <a:ext cx="109800" cy="109800"/>
          </a:xfrm>
          <a:prstGeom prst="ellipse">
            <a:avLst/>
          </a:prstGeom>
          <a:solidFill>
            <a:srgbClr val="E8A3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4"/>
          <p:cNvSpPr/>
          <p:nvPr/>
        </p:nvSpPr>
        <p:spPr>
          <a:xfrm>
            <a:off x="4389120" y="2928851"/>
            <a:ext cx="4297800" cy="4206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44566A"/>
              </a:buClr>
              <a:buSzPts val="1350"/>
              <a:buFont typeface="Calibri"/>
              <a:buNone/>
            </a:pPr>
            <a:r>
              <a:rPr lang="en-US" sz="1350" b="0" i="0" u="none" strike="noStrike" cap="none">
                <a:solidFill>
                  <a:srgbClr val="44566A"/>
                </a:solidFill>
                <a:latin typeface="Calibri"/>
                <a:ea typeface="Calibri"/>
                <a:cs typeface="Calibri"/>
                <a:sym typeface="Calibri"/>
              </a:rPr>
              <a:t>Schakel tussen Visma, onze partners en jou als ondernemer.</a:t>
            </a:r>
            <a:endParaRPr sz="1350" b="0" i="0" u="none" strike="noStrike" cap="none">
              <a:solidFill>
                <a:schemeClr val="dk1"/>
              </a:solidFill>
              <a:latin typeface="Calibri"/>
              <a:ea typeface="Calibri"/>
              <a:cs typeface="Calibri"/>
              <a:sym typeface="Calibri"/>
            </a:endParaRPr>
          </a:p>
        </p:txBody>
      </p:sp>
      <p:sp>
        <p:nvSpPr>
          <p:cNvPr id="32" name="Google Shape;32;p4"/>
          <p:cNvSpPr/>
          <p:nvPr/>
        </p:nvSpPr>
        <p:spPr>
          <a:xfrm>
            <a:off x="4160520" y="3472503"/>
            <a:ext cx="109800" cy="109800"/>
          </a:xfrm>
          <a:prstGeom prst="ellipse">
            <a:avLst/>
          </a:prstGeom>
          <a:solidFill>
            <a:srgbClr val="E8A3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4"/>
          <p:cNvSpPr/>
          <p:nvPr/>
        </p:nvSpPr>
        <p:spPr>
          <a:xfrm>
            <a:off x="4389120" y="3404339"/>
            <a:ext cx="4297800" cy="4206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44566A"/>
              </a:buClr>
              <a:buSzPts val="1350"/>
              <a:buFont typeface="Calibri"/>
              <a:buNone/>
            </a:pPr>
            <a:r>
              <a:rPr lang="en-US" sz="1350" b="0" i="0" u="none" strike="noStrike" cap="none">
                <a:solidFill>
                  <a:srgbClr val="44566A"/>
                </a:solidFill>
                <a:latin typeface="Calibri"/>
                <a:ea typeface="Calibri"/>
                <a:cs typeface="Calibri"/>
                <a:sym typeface="Calibri"/>
              </a:rPr>
              <a:t>Bezig met AI en slimmere tooling om het werk makkelijker te maken.</a:t>
            </a:r>
            <a:endParaRPr sz="1350" b="0" i="0" u="none" strike="noStrike" cap="none">
              <a:solidFill>
                <a:schemeClr val="dk1"/>
              </a:solidFill>
              <a:latin typeface="Calibri"/>
              <a:ea typeface="Calibri"/>
              <a:cs typeface="Calibri"/>
              <a:sym typeface="Calibri"/>
            </a:endParaRPr>
          </a:p>
        </p:txBody>
      </p:sp>
      <p:sp>
        <p:nvSpPr>
          <p:cNvPr id="34" name="Google Shape;34;p4"/>
          <p:cNvSpPr/>
          <p:nvPr/>
        </p:nvSpPr>
        <p:spPr>
          <a:xfrm>
            <a:off x="4160520" y="3947991"/>
            <a:ext cx="109800" cy="109800"/>
          </a:xfrm>
          <a:prstGeom prst="ellipse">
            <a:avLst/>
          </a:prstGeom>
          <a:solidFill>
            <a:srgbClr val="E8A3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4"/>
          <p:cNvSpPr/>
          <p:nvPr/>
        </p:nvSpPr>
        <p:spPr>
          <a:xfrm>
            <a:off x="4389120" y="3879827"/>
            <a:ext cx="4297800" cy="4206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44566A"/>
              </a:buClr>
              <a:buSzPts val="1350"/>
              <a:buFont typeface="Calibri"/>
              <a:buNone/>
            </a:pPr>
            <a:r>
              <a:rPr lang="en-US" sz="1350" b="0" i="0" u="none" strike="noStrike" cap="none">
                <a:solidFill>
                  <a:srgbClr val="44566A"/>
                </a:solidFill>
                <a:latin typeface="Calibri"/>
                <a:ea typeface="Calibri"/>
                <a:cs typeface="Calibri"/>
                <a:sym typeface="Calibri"/>
              </a:rPr>
              <a:t>Vandaag jullie gids vd AI-Intro</a:t>
            </a:r>
            <a:r>
              <a:rPr lang="en-US" sz="1350">
                <a:solidFill>
                  <a:srgbClr val="44566A"/>
                </a:solidFill>
                <a:latin typeface="Calibri"/>
                <a:ea typeface="Calibri"/>
                <a:cs typeface="Calibri"/>
                <a:sym typeface="Calibri"/>
              </a:rPr>
              <a:t> </a:t>
            </a:r>
            <a:r>
              <a:rPr lang="en-US" sz="1350" b="0" i="0" u="none" strike="noStrike" cap="none">
                <a:solidFill>
                  <a:srgbClr val="44566A"/>
                </a:solidFill>
                <a:latin typeface="Calibri"/>
                <a:ea typeface="Calibri"/>
                <a:cs typeface="Calibri"/>
                <a:sym typeface="Calibri"/>
              </a:rPr>
              <a:t>én de AccountVi</a:t>
            </a:r>
            <a:r>
              <a:rPr lang="en-US" sz="1350">
                <a:solidFill>
                  <a:srgbClr val="44566A"/>
                </a:solidFill>
                <a:latin typeface="Calibri"/>
                <a:ea typeface="Calibri"/>
                <a:cs typeface="Calibri"/>
                <a:sym typeface="Calibri"/>
              </a:rPr>
              <a:t>ew </a:t>
            </a:r>
            <a:r>
              <a:rPr lang="en-US" sz="1350" b="0" i="0" u="none" strike="noStrike" cap="none">
                <a:solidFill>
                  <a:srgbClr val="44566A"/>
                </a:solidFill>
                <a:latin typeface="Calibri"/>
                <a:ea typeface="Calibri"/>
                <a:cs typeface="Calibri"/>
                <a:sym typeface="Calibri"/>
              </a:rPr>
              <a:t>breakout.</a:t>
            </a:r>
            <a:endParaRPr sz="1350" b="0" i="0" u="none" strike="noStrike" cap="none">
              <a:solidFill>
                <a:schemeClr val="dk1"/>
              </a:solidFill>
              <a:latin typeface="Calibri"/>
              <a:ea typeface="Calibri"/>
              <a:cs typeface="Calibri"/>
              <a:sym typeface="Calibri"/>
            </a:endParaRPr>
          </a:p>
        </p:txBody>
      </p:sp>
      <p:sp>
        <p:nvSpPr>
          <p:cNvPr id="36" name="Google Shape;36;p4"/>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Slimmer ondernemen met de AI-kracht van Visma</a:t>
            </a:r>
            <a:endParaRPr sz="850" b="0" i="0" u="none" strike="noStrike" cap="none">
              <a:solidFill>
                <a:schemeClr val="dk1"/>
              </a:solidFill>
              <a:latin typeface="Calibri"/>
              <a:ea typeface="Calibri"/>
              <a:cs typeface="Calibri"/>
              <a:sym typeface="Calibri"/>
            </a:endParaRPr>
          </a:p>
        </p:txBody>
      </p:sp>
      <p:pic>
        <p:nvPicPr>
          <p:cNvPr id="37" name="Google Shape;37;p4" title="Ramon_profile.png"/>
          <p:cNvPicPr preferRelativeResize="0"/>
          <p:nvPr/>
        </p:nvPicPr>
        <p:blipFill>
          <a:blip r:embed="rId3">
            <a:alphaModFix/>
          </a:blip>
          <a:stretch>
            <a:fillRect/>
          </a:stretch>
        </p:blipFill>
        <p:spPr>
          <a:xfrm>
            <a:off x="1313788" y="1889850"/>
            <a:ext cx="2127300" cy="2127300"/>
          </a:xfrm>
          <a:prstGeom prst="ellipse">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338"/>
        <p:cNvGrpSpPr/>
        <p:nvPr/>
      </p:nvGrpSpPr>
      <p:grpSpPr>
        <a:xfrm>
          <a:off x="0" y="0"/>
          <a:ext cx="0" cy="0"/>
          <a:chOff x="0" y="0"/>
          <a:chExt cx="0" cy="0"/>
        </a:xfrm>
      </p:grpSpPr>
      <p:sp>
        <p:nvSpPr>
          <p:cNvPr id="339" name="Google Shape;339;p22"/>
          <p:cNvSpPr/>
          <p:nvPr/>
        </p:nvSpPr>
        <p:spPr>
          <a:xfrm>
            <a:off x="548640" y="402336"/>
            <a:ext cx="81381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i="0" u="none" strike="noStrike" cap="none">
                <a:solidFill>
                  <a:srgbClr val="2E9E92"/>
                </a:solidFill>
                <a:latin typeface="Calibri"/>
                <a:ea typeface="Calibri"/>
                <a:cs typeface="Calibri"/>
                <a:sym typeface="Calibri"/>
              </a:rPr>
              <a:t>STAP 5 — DE KEUZE</a:t>
            </a:r>
            <a:endParaRPr sz="1250" b="0" i="0" u="none" strike="noStrike" cap="none">
              <a:solidFill>
                <a:schemeClr val="dk1"/>
              </a:solidFill>
              <a:latin typeface="Calibri"/>
              <a:ea typeface="Calibri"/>
              <a:cs typeface="Calibri"/>
              <a:sym typeface="Calibri"/>
            </a:endParaRPr>
          </a:p>
        </p:txBody>
      </p:sp>
      <p:sp>
        <p:nvSpPr>
          <p:cNvPr id="340" name="Google Shape;340;p22"/>
          <p:cNvSpPr/>
          <p:nvPr/>
        </p:nvSpPr>
        <p:spPr>
          <a:xfrm>
            <a:off x="548640" y="676656"/>
            <a:ext cx="8138160" cy="77724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i="0" u="none" strike="noStrike" cap="none">
                <a:solidFill>
                  <a:srgbClr val="1C2B3A"/>
                </a:solidFill>
                <a:latin typeface="Cambria"/>
                <a:ea typeface="Cambria"/>
                <a:cs typeface="Cambria"/>
                <a:sym typeface="Cambria"/>
              </a:rPr>
              <a:t>Het volgende woord ‘raden’</a:t>
            </a:r>
            <a:endParaRPr sz="3000" b="0" i="0" u="none" strike="noStrike" cap="none">
              <a:solidFill>
                <a:schemeClr val="dk1"/>
              </a:solidFill>
              <a:latin typeface="Calibri"/>
              <a:ea typeface="Calibri"/>
              <a:cs typeface="Calibri"/>
              <a:sym typeface="Calibri"/>
            </a:endParaRPr>
          </a:p>
        </p:txBody>
      </p:sp>
      <p:sp>
        <p:nvSpPr>
          <p:cNvPr id="341" name="Google Shape;341;p22"/>
          <p:cNvSpPr/>
          <p:nvPr/>
        </p:nvSpPr>
        <p:spPr>
          <a:xfrm>
            <a:off x="548640" y="1463040"/>
            <a:ext cx="3520440" cy="2834640"/>
          </a:xfrm>
          <a:prstGeom prst="rect">
            <a:avLst/>
          </a:prstGeom>
          <a:noFill/>
          <a:ln>
            <a:noFill/>
          </a:ln>
        </p:spPr>
        <p:txBody>
          <a:bodyPr spcFirstLastPara="1" wrap="square" lIns="0" tIns="0" rIns="0" bIns="0" anchor="t" anchorCtr="0">
            <a:noAutofit/>
          </a:bodyPr>
          <a:lstStyle/>
          <a:p>
            <a:pPr marL="0" marR="0" lvl="0" indent="0" algn="l" rtl="0">
              <a:lnSpc>
                <a:spcPct val="116000"/>
              </a:lnSpc>
              <a:spcBef>
                <a:spcPts val="0"/>
              </a:spcBef>
              <a:spcAft>
                <a:spcPts val="0"/>
              </a:spcAft>
              <a:buClr>
                <a:srgbClr val="44566A"/>
              </a:buClr>
              <a:buSzPts val="1450"/>
              <a:buFont typeface="Calibri"/>
              <a:buNone/>
            </a:pPr>
            <a:r>
              <a:rPr lang="en-US" sz="1300" b="0" i="0" u="none" strike="noStrike" cap="none">
                <a:solidFill>
                  <a:srgbClr val="44566A"/>
                </a:solidFill>
                <a:latin typeface="Calibri"/>
                <a:ea typeface="Calibri"/>
                <a:cs typeface="Calibri"/>
                <a:sym typeface="Calibri"/>
              </a:rPr>
              <a:t>Een taalmodel kiest geen vast woord, maar een </a:t>
            </a:r>
            <a:r>
              <a:rPr lang="en-US" sz="1300" b="1" i="0" u="none" strike="noStrike" cap="none">
                <a:solidFill>
                  <a:srgbClr val="1C2B3A"/>
                </a:solidFill>
                <a:latin typeface="Calibri"/>
                <a:ea typeface="Calibri"/>
                <a:cs typeface="Calibri"/>
                <a:sym typeface="Calibri"/>
              </a:rPr>
              <a:t>kansverdeling</a:t>
            </a:r>
            <a:r>
              <a:rPr lang="en-US" sz="1300" b="0" i="0" u="none" strike="noStrike" cap="none">
                <a:solidFill>
                  <a:srgbClr val="44566A"/>
                </a:solidFill>
                <a:latin typeface="Calibri"/>
                <a:ea typeface="Calibri"/>
                <a:cs typeface="Calibri"/>
                <a:sym typeface="Calibri"/>
              </a:rPr>
              <a:t> en trekt daaruit. Op “De zon is …” volgt 42% ‘warm’, 31% ‘een ster’ … </a:t>
            </a:r>
            <a:r>
              <a:rPr lang="en-US" sz="1300">
                <a:solidFill>
                  <a:srgbClr val="44566A"/>
                </a:solidFill>
                <a:latin typeface="Calibri"/>
                <a:ea typeface="Calibri"/>
                <a:cs typeface="Calibri"/>
                <a:sym typeface="Calibri"/>
              </a:rPr>
              <a:t>N</a:t>
            </a:r>
            <a:r>
              <a:rPr lang="en-US" sz="1300" b="0" i="0" u="none" strike="noStrike" cap="none">
                <a:solidFill>
                  <a:srgbClr val="44566A"/>
                </a:solidFill>
                <a:latin typeface="Calibri"/>
                <a:ea typeface="Calibri"/>
                <a:cs typeface="Calibri"/>
                <a:sym typeface="Calibri"/>
              </a:rPr>
              <a:t>ooit twee keer exact hetzelfde. </a:t>
            </a:r>
            <a:endParaRPr sz="1300" b="0" i="0" u="none" strike="noStrike" cap="none">
              <a:solidFill>
                <a:srgbClr val="44566A"/>
              </a:solidFill>
              <a:latin typeface="Calibri"/>
              <a:ea typeface="Calibri"/>
              <a:cs typeface="Calibri"/>
              <a:sym typeface="Calibri"/>
            </a:endParaRPr>
          </a:p>
          <a:p>
            <a:pPr marL="0" marR="0" lvl="0" indent="0" algn="l" rtl="0">
              <a:lnSpc>
                <a:spcPct val="116000"/>
              </a:lnSpc>
              <a:spcBef>
                <a:spcPts val="0"/>
              </a:spcBef>
              <a:spcAft>
                <a:spcPts val="0"/>
              </a:spcAft>
              <a:buClr>
                <a:srgbClr val="44566A"/>
              </a:buClr>
              <a:buSzPts val="1450"/>
              <a:buFont typeface="Calibri"/>
              <a:buNone/>
            </a:pPr>
            <a:endParaRPr sz="1300">
              <a:solidFill>
                <a:srgbClr val="44566A"/>
              </a:solidFill>
              <a:latin typeface="Calibri"/>
              <a:ea typeface="Calibri"/>
              <a:cs typeface="Calibri"/>
              <a:sym typeface="Calibri"/>
            </a:endParaRPr>
          </a:p>
          <a:p>
            <a:pPr marL="0" marR="0" lvl="0" indent="0" algn="l" rtl="0">
              <a:lnSpc>
                <a:spcPct val="116000"/>
              </a:lnSpc>
              <a:spcBef>
                <a:spcPts val="0"/>
              </a:spcBef>
              <a:spcAft>
                <a:spcPts val="0"/>
              </a:spcAft>
              <a:buClr>
                <a:srgbClr val="44566A"/>
              </a:buClr>
              <a:buSzPts val="1450"/>
              <a:buFont typeface="Calibri"/>
              <a:buNone/>
            </a:pPr>
            <a:r>
              <a:rPr lang="en-US" sz="1300" b="0" i="0" u="none" strike="noStrike" cap="none">
                <a:solidFill>
                  <a:srgbClr val="44566A"/>
                </a:solidFill>
                <a:latin typeface="Calibri"/>
                <a:ea typeface="Calibri"/>
                <a:cs typeface="Calibri"/>
                <a:sym typeface="Calibri"/>
              </a:rPr>
              <a:t>De </a:t>
            </a:r>
            <a:r>
              <a:rPr lang="en-US" sz="1300" b="1" i="0" u="none" strike="noStrike" cap="none">
                <a:solidFill>
                  <a:srgbClr val="1C2B3A"/>
                </a:solidFill>
                <a:latin typeface="Calibri"/>
                <a:ea typeface="Calibri"/>
                <a:cs typeface="Calibri"/>
                <a:sym typeface="Calibri"/>
              </a:rPr>
              <a:t>‘temperatuur’</a:t>
            </a:r>
            <a:r>
              <a:rPr lang="en-US" sz="1300" b="0" i="0" u="none" strike="noStrike" cap="none">
                <a:solidFill>
                  <a:srgbClr val="44566A"/>
                </a:solidFill>
                <a:latin typeface="Calibri"/>
                <a:ea typeface="Calibri"/>
                <a:cs typeface="Calibri"/>
                <a:sym typeface="Calibri"/>
              </a:rPr>
              <a:t> bepaalt hoe creatief — en hoe risicovol — die keuze is.</a:t>
            </a:r>
            <a:endParaRPr sz="1300">
              <a:solidFill>
                <a:srgbClr val="44566A"/>
              </a:solidFill>
              <a:latin typeface="Calibri"/>
              <a:ea typeface="Calibri"/>
              <a:cs typeface="Calibri"/>
              <a:sym typeface="Calibri"/>
            </a:endParaRPr>
          </a:p>
          <a:p>
            <a:pPr marL="0" lvl="0" indent="0" algn="l" rtl="0">
              <a:lnSpc>
                <a:spcPct val="116000"/>
              </a:lnSpc>
              <a:spcBef>
                <a:spcPts val="0"/>
              </a:spcBef>
              <a:spcAft>
                <a:spcPts val="0"/>
              </a:spcAft>
              <a:buClr>
                <a:schemeClr val="dk1"/>
              </a:buClr>
              <a:buSzPts val="1100"/>
              <a:buFont typeface="Arial"/>
              <a:buNone/>
            </a:pPr>
            <a:r>
              <a:rPr lang="en-US" sz="1300" b="1">
                <a:solidFill>
                  <a:srgbClr val="44566A"/>
                </a:solidFill>
                <a:latin typeface="Calibri"/>
                <a:ea typeface="Calibri"/>
                <a:cs typeface="Calibri"/>
                <a:sym typeface="Calibri"/>
              </a:rPr>
              <a:t>laag → </a:t>
            </a:r>
            <a:r>
              <a:rPr lang="en-US" sz="1300">
                <a:solidFill>
                  <a:srgbClr val="44566A"/>
                </a:solidFill>
                <a:latin typeface="Calibri"/>
                <a:ea typeface="Calibri"/>
                <a:cs typeface="Calibri"/>
                <a:sym typeface="Calibri"/>
              </a:rPr>
              <a:t>veilig en voorspelbaar: bijna altijd meest logische woord</a:t>
            </a:r>
            <a:endParaRPr sz="1300">
              <a:solidFill>
                <a:srgbClr val="44566A"/>
              </a:solidFill>
              <a:latin typeface="Calibri"/>
              <a:ea typeface="Calibri"/>
              <a:cs typeface="Calibri"/>
              <a:sym typeface="Calibri"/>
            </a:endParaRPr>
          </a:p>
          <a:p>
            <a:pPr marL="0" lvl="0" indent="0" algn="l" rtl="0">
              <a:lnSpc>
                <a:spcPct val="116000"/>
              </a:lnSpc>
              <a:spcBef>
                <a:spcPts val="0"/>
              </a:spcBef>
              <a:spcAft>
                <a:spcPts val="0"/>
              </a:spcAft>
              <a:buClr>
                <a:schemeClr val="dk1"/>
              </a:buClr>
              <a:buSzPts val="1100"/>
              <a:buFont typeface="Arial"/>
              <a:buNone/>
            </a:pPr>
            <a:r>
              <a:rPr lang="en-US" sz="1300" b="1">
                <a:solidFill>
                  <a:srgbClr val="44566A"/>
                </a:solidFill>
                <a:latin typeface="Calibri"/>
                <a:ea typeface="Calibri"/>
                <a:cs typeface="Calibri"/>
                <a:sym typeface="Calibri"/>
              </a:rPr>
              <a:t>hoog → </a:t>
            </a:r>
            <a:r>
              <a:rPr lang="en-US" sz="1300">
                <a:solidFill>
                  <a:srgbClr val="44566A"/>
                </a:solidFill>
                <a:latin typeface="Calibri"/>
                <a:ea typeface="Calibri"/>
                <a:cs typeface="Calibri"/>
                <a:sym typeface="Calibri"/>
              </a:rPr>
              <a:t>creatiever en verrassender, meer kans op een misser</a:t>
            </a:r>
            <a:endParaRPr sz="1300">
              <a:solidFill>
                <a:srgbClr val="44566A"/>
              </a:solidFill>
              <a:latin typeface="Calibri"/>
              <a:ea typeface="Calibri"/>
              <a:cs typeface="Calibri"/>
              <a:sym typeface="Calibri"/>
            </a:endParaRPr>
          </a:p>
          <a:p>
            <a:pPr marL="0" lvl="0" indent="0" algn="l" rtl="0">
              <a:lnSpc>
                <a:spcPct val="116000"/>
              </a:lnSpc>
              <a:spcBef>
                <a:spcPts val="0"/>
              </a:spcBef>
              <a:spcAft>
                <a:spcPts val="0"/>
              </a:spcAft>
              <a:buClr>
                <a:schemeClr val="dk1"/>
              </a:buClr>
              <a:buSzPts val="1100"/>
              <a:buFont typeface="Arial"/>
              <a:buNone/>
            </a:pPr>
            <a:endParaRPr sz="1300">
              <a:solidFill>
                <a:srgbClr val="44566A"/>
              </a:solidFill>
              <a:latin typeface="Calibri"/>
              <a:ea typeface="Calibri"/>
              <a:cs typeface="Calibri"/>
              <a:sym typeface="Calibri"/>
            </a:endParaRPr>
          </a:p>
          <a:p>
            <a:pPr marL="0" lvl="0" indent="0" algn="l" rtl="0">
              <a:lnSpc>
                <a:spcPct val="116000"/>
              </a:lnSpc>
              <a:spcBef>
                <a:spcPts val="0"/>
              </a:spcBef>
              <a:spcAft>
                <a:spcPts val="0"/>
              </a:spcAft>
              <a:buClr>
                <a:schemeClr val="dk1"/>
              </a:buClr>
              <a:buSzPts val="1100"/>
              <a:buFont typeface="Arial"/>
              <a:buNone/>
            </a:pPr>
            <a:r>
              <a:rPr lang="en-US" sz="1300" i="1">
                <a:solidFill>
                  <a:srgbClr val="44566A"/>
                </a:solidFill>
                <a:latin typeface="Calibri"/>
                <a:ea typeface="Calibri"/>
                <a:cs typeface="Calibri"/>
                <a:sym typeface="Calibri"/>
              </a:rPr>
              <a:t>De maker van de tool stelt die temperatuur in </a:t>
            </a:r>
            <a:endParaRPr sz="1300" i="1">
              <a:solidFill>
                <a:srgbClr val="44566A"/>
              </a:solidFill>
              <a:latin typeface="Calibri"/>
              <a:ea typeface="Calibri"/>
              <a:cs typeface="Calibri"/>
              <a:sym typeface="Calibri"/>
            </a:endParaRPr>
          </a:p>
        </p:txBody>
      </p:sp>
      <p:sp>
        <p:nvSpPr>
          <p:cNvPr id="342" name="Google Shape;342;p22"/>
          <p:cNvSpPr/>
          <p:nvPr/>
        </p:nvSpPr>
        <p:spPr>
          <a:xfrm>
            <a:off x="4160520" y="1481328"/>
            <a:ext cx="4572000" cy="27432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5A6B7B"/>
              </a:buClr>
              <a:buSzPts val="1200"/>
              <a:buFont typeface="Calibri"/>
              <a:buNone/>
            </a:pPr>
            <a:r>
              <a:rPr lang="en-US" sz="1200" b="0" i="1" u="none" strike="noStrike" cap="none">
                <a:solidFill>
                  <a:srgbClr val="5A6B7B"/>
                </a:solidFill>
                <a:latin typeface="Calibri"/>
                <a:ea typeface="Calibri"/>
                <a:cs typeface="Calibri"/>
                <a:sym typeface="Calibri"/>
              </a:rPr>
              <a:t>“De zon is …”</a:t>
            </a:r>
            <a:endParaRPr sz="1200" b="0" i="0" u="none" strike="noStrike" cap="none">
              <a:solidFill>
                <a:schemeClr val="dk1"/>
              </a:solidFill>
              <a:latin typeface="Calibri"/>
              <a:ea typeface="Calibri"/>
              <a:cs typeface="Calibri"/>
              <a:sym typeface="Calibri"/>
            </a:endParaRPr>
          </a:p>
        </p:txBody>
      </p:sp>
      <p:pic>
        <p:nvPicPr>
          <p:cNvPr id="343" name="Google Shape;343;p22"/>
          <p:cNvPicPr preferRelativeResize="0"/>
          <p:nvPr/>
        </p:nvPicPr>
        <p:blipFill rotWithShape="1">
          <a:blip r:embed="rId3">
            <a:alphaModFix/>
          </a:blip>
          <a:srcRect/>
          <a:stretch/>
        </p:blipFill>
        <p:spPr>
          <a:xfrm>
            <a:off x="4160520" y="1783080"/>
            <a:ext cx="4572000" cy="2697480"/>
          </a:xfrm>
          <a:prstGeom prst="rect">
            <a:avLst/>
          </a:prstGeom>
          <a:noFill/>
          <a:ln>
            <a:noFill/>
          </a:ln>
        </p:spPr>
      </p:pic>
      <p:sp>
        <p:nvSpPr>
          <p:cNvPr id="344" name="Google Shape;344;p22"/>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Slimmer ondernemen met de AI-kracht van Visma</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349"/>
        <p:cNvGrpSpPr/>
        <p:nvPr/>
      </p:nvGrpSpPr>
      <p:grpSpPr>
        <a:xfrm>
          <a:off x="0" y="0"/>
          <a:ext cx="0" cy="0"/>
          <a:chOff x="0" y="0"/>
          <a:chExt cx="0" cy="0"/>
        </a:xfrm>
      </p:grpSpPr>
      <p:sp>
        <p:nvSpPr>
          <p:cNvPr id="350" name="Google Shape;350;p23"/>
          <p:cNvSpPr/>
          <p:nvPr/>
        </p:nvSpPr>
        <p:spPr>
          <a:xfrm>
            <a:off x="548640" y="402336"/>
            <a:ext cx="81381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a:solidFill>
                  <a:srgbClr val="2E9E92"/>
                </a:solidFill>
                <a:latin typeface="Calibri"/>
                <a:ea typeface="Calibri"/>
                <a:cs typeface="Calibri"/>
                <a:sym typeface="Calibri"/>
              </a:rPr>
              <a:t>STAP 6 — ANTWOORD: </a:t>
            </a:r>
            <a:r>
              <a:rPr lang="en-US" sz="1250" b="1" i="0" u="none" strike="noStrike" cap="none">
                <a:solidFill>
                  <a:srgbClr val="2E9E92"/>
                </a:solidFill>
                <a:latin typeface="Calibri"/>
                <a:ea typeface="Calibri"/>
                <a:cs typeface="Calibri"/>
                <a:sym typeface="Calibri"/>
              </a:rPr>
              <a:t>DE GROTE SPRONG VOORUIT</a:t>
            </a:r>
            <a:endParaRPr sz="1250" b="0" i="0" u="none" strike="noStrike" cap="none">
              <a:solidFill>
                <a:schemeClr val="dk1"/>
              </a:solidFill>
              <a:latin typeface="Calibri"/>
              <a:ea typeface="Calibri"/>
              <a:cs typeface="Calibri"/>
              <a:sym typeface="Calibri"/>
            </a:endParaRPr>
          </a:p>
        </p:txBody>
      </p:sp>
      <p:sp>
        <p:nvSpPr>
          <p:cNvPr id="351" name="Google Shape;351;p23"/>
          <p:cNvSpPr/>
          <p:nvPr/>
        </p:nvSpPr>
        <p:spPr>
          <a:xfrm>
            <a:off x="548640" y="676656"/>
            <a:ext cx="8138160" cy="77724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i="0" u="none" strike="noStrike" cap="none">
                <a:solidFill>
                  <a:srgbClr val="1C2B3A"/>
                </a:solidFill>
                <a:latin typeface="Cambria"/>
                <a:ea typeface="Cambria"/>
                <a:cs typeface="Cambria"/>
                <a:sym typeface="Cambria"/>
              </a:rPr>
              <a:t>Eerst denken, dan antwoorden</a:t>
            </a:r>
            <a:endParaRPr sz="3000" b="0" i="0" u="none" strike="noStrike" cap="none">
              <a:solidFill>
                <a:schemeClr val="dk1"/>
              </a:solidFill>
              <a:latin typeface="Calibri"/>
              <a:ea typeface="Calibri"/>
              <a:cs typeface="Calibri"/>
              <a:sym typeface="Calibri"/>
            </a:endParaRPr>
          </a:p>
        </p:txBody>
      </p:sp>
      <p:sp>
        <p:nvSpPr>
          <p:cNvPr id="352" name="Google Shape;352;p23"/>
          <p:cNvSpPr/>
          <p:nvPr/>
        </p:nvSpPr>
        <p:spPr>
          <a:xfrm>
            <a:off x="548640" y="1463040"/>
            <a:ext cx="8138160" cy="914400"/>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0"/>
              </a:spcBef>
              <a:spcAft>
                <a:spcPts val="0"/>
              </a:spcAft>
              <a:buClr>
                <a:srgbClr val="44566A"/>
              </a:buClr>
              <a:buSzPts val="1450"/>
              <a:buFont typeface="Calibri"/>
              <a:buNone/>
            </a:pPr>
            <a:r>
              <a:rPr lang="en-US" sz="1450" b="0" i="0" u="none" strike="noStrike" cap="none">
                <a:solidFill>
                  <a:srgbClr val="44566A"/>
                </a:solidFill>
                <a:latin typeface="Calibri"/>
                <a:ea typeface="Calibri"/>
                <a:cs typeface="Calibri"/>
                <a:sym typeface="Calibri"/>
              </a:rPr>
              <a:t>Vroeger gokte een model meteen het volgende woord — en zat er bij rekenen vaak naast. </a:t>
            </a:r>
            <a:r>
              <a:rPr lang="en-US" sz="1450" b="1" i="0" u="none" strike="noStrike" cap="none">
                <a:solidFill>
                  <a:srgbClr val="1C2B3A"/>
                </a:solidFill>
                <a:latin typeface="Calibri"/>
                <a:ea typeface="Calibri"/>
                <a:cs typeface="Calibri"/>
                <a:sym typeface="Calibri"/>
              </a:rPr>
              <a:t>Nu zet het eerst tussenstappen: het redeneert als het ware hardop. Dat maakte AI de laatste jaren zoveel sterker.</a:t>
            </a:r>
            <a:endParaRPr sz="1450" b="0" i="0" u="none" strike="noStrike" cap="none">
              <a:solidFill>
                <a:schemeClr val="dk1"/>
              </a:solidFill>
              <a:latin typeface="Calibri"/>
              <a:ea typeface="Calibri"/>
              <a:cs typeface="Calibri"/>
              <a:sym typeface="Calibri"/>
            </a:endParaRPr>
          </a:p>
        </p:txBody>
      </p:sp>
      <p:sp>
        <p:nvSpPr>
          <p:cNvPr id="353" name="Google Shape;353;p23"/>
          <p:cNvSpPr/>
          <p:nvPr/>
        </p:nvSpPr>
        <p:spPr>
          <a:xfrm>
            <a:off x="566928" y="2743200"/>
            <a:ext cx="1737360" cy="914400"/>
          </a:xfrm>
          <a:prstGeom prst="roundRect">
            <a:avLst>
              <a:gd name="adj" fmla="val 9000"/>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3"/>
          <p:cNvSpPr/>
          <p:nvPr/>
        </p:nvSpPr>
        <p:spPr>
          <a:xfrm>
            <a:off x="694944" y="2834640"/>
            <a:ext cx="457200" cy="3200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7FC9BF"/>
              </a:buClr>
              <a:buSzPts val="1800"/>
              <a:buFont typeface="Cambria"/>
              <a:buNone/>
            </a:pPr>
            <a:r>
              <a:rPr lang="en-US" sz="1800" b="1" i="0" u="none" strike="noStrike" cap="none">
                <a:solidFill>
                  <a:srgbClr val="7FC9BF"/>
                </a:solidFill>
                <a:latin typeface="Cambria"/>
                <a:ea typeface="Cambria"/>
                <a:cs typeface="Cambria"/>
                <a:sym typeface="Cambria"/>
              </a:rPr>
              <a:t>1</a:t>
            </a:r>
            <a:endParaRPr sz="1800" b="0" i="0" u="none" strike="noStrike" cap="none">
              <a:solidFill>
                <a:schemeClr val="dk1"/>
              </a:solidFill>
              <a:latin typeface="Calibri"/>
              <a:ea typeface="Calibri"/>
              <a:cs typeface="Calibri"/>
              <a:sym typeface="Calibri"/>
            </a:endParaRPr>
          </a:p>
        </p:txBody>
      </p:sp>
      <p:sp>
        <p:nvSpPr>
          <p:cNvPr id="355" name="Google Shape;355;p23"/>
          <p:cNvSpPr/>
          <p:nvPr/>
        </p:nvSpPr>
        <p:spPr>
          <a:xfrm>
            <a:off x="566928" y="3035808"/>
            <a:ext cx="1737360" cy="50292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1C2B3A"/>
              </a:buClr>
              <a:buSzPts val="1500"/>
              <a:buFont typeface="Cambria"/>
              <a:buNone/>
            </a:pPr>
            <a:r>
              <a:rPr lang="en-US" sz="1500" b="1" i="0" u="none" strike="noStrike" cap="none">
                <a:solidFill>
                  <a:srgbClr val="1C2B3A"/>
                </a:solidFill>
                <a:latin typeface="Cambria"/>
                <a:ea typeface="Cambria"/>
                <a:cs typeface="Cambria"/>
                <a:sym typeface="Cambria"/>
              </a:rPr>
              <a:t>Vraag</a:t>
            </a:r>
            <a:endParaRPr sz="1500" b="0" i="0" u="none" strike="noStrike" cap="none">
              <a:solidFill>
                <a:schemeClr val="dk1"/>
              </a:solidFill>
              <a:latin typeface="Calibri"/>
              <a:ea typeface="Calibri"/>
              <a:cs typeface="Calibri"/>
              <a:sym typeface="Calibri"/>
            </a:endParaRPr>
          </a:p>
        </p:txBody>
      </p:sp>
      <p:sp>
        <p:nvSpPr>
          <p:cNvPr id="356" name="Google Shape;356;p23"/>
          <p:cNvSpPr/>
          <p:nvPr/>
        </p:nvSpPr>
        <p:spPr>
          <a:xfrm>
            <a:off x="2304288" y="2743200"/>
            <a:ext cx="457200" cy="9144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5A6B7B"/>
              </a:buClr>
              <a:buSzPts val="2200"/>
              <a:buFont typeface="Calibri"/>
              <a:buNone/>
            </a:pPr>
            <a:r>
              <a:rPr lang="en-US" sz="2200" b="1" i="0" u="none" strike="noStrike" cap="none">
                <a:solidFill>
                  <a:srgbClr val="5A6B7B"/>
                </a:solidFill>
                <a:latin typeface="Calibri"/>
                <a:ea typeface="Calibri"/>
                <a:cs typeface="Calibri"/>
                <a:sym typeface="Calibri"/>
              </a:rPr>
              <a:t>→</a:t>
            </a:r>
            <a:endParaRPr sz="2200" b="0" i="0" u="none" strike="noStrike" cap="none">
              <a:solidFill>
                <a:schemeClr val="dk1"/>
              </a:solidFill>
              <a:latin typeface="Calibri"/>
              <a:ea typeface="Calibri"/>
              <a:cs typeface="Calibri"/>
              <a:sym typeface="Calibri"/>
            </a:endParaRPr>
          </a:p>
        </p:txBody>
      </p:sp>
      <p:sp>
        <p:nvSpPr>
          <p:cNvPr id="357" name="Google Shape;357;p23"/>
          <p:cNvSpPr/>
          <p:nvPr/>
        </p:nvSpPr>
        <p:spPr>
          <a:xfrm>
            <a:off x="2761488" y="2743200"/>
            <a:ext cx="1737360" cy="914400"/>
          </a:xfrm>
          <a:prstGeom prst="roundRect">
            <a:avLst>
              <a:gd name="adj" fmla="val 9000"/>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3"/>
          <p:cNvSpPr/>
          <p:nvPr/>
        </p:nvSpPr>
        <p:spPr>
          <a:xfrm>
            <a:off x="2889504" y="2834640"/>
            <a:ext cx="457200" cy="3200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7FC9BF"/>
              </a:buClr>
              <a:buSzPts val="1800"/>
              <a:buFont typeface="Cambria"/>
              <a:buNone/>
            </a:pPr>
            <a:r>
              <a:rPr lang="en-US" sz="1800" b="1" i="0" u="none" strike="noStrike" cap="none">
                <a:solidFill>
                  <a:srgbClr val="7FC9BF"/>
                </a:solidFill>
                <a:latin typeface="Cambria"/>
                <a:ea typeface="Cambria"/>
                <a:cs typeface="Cambria"/>
                <a:sym typeface="Cambria"/>
              </a:rPr>
              <a:t>2</a:t>
            </a:r>
            <a:endParaRPr sz="1800" b="0" i="0" u="none" strike="noStrike" cap="none">
              <a:solidFill>
                <a:schemeClr val="dk1"/>
              </a:solidFill>
              <a:latin typeface="Calibri"/>
              <a:ea typeface="Calibri"/>
              <a:cs typeface="Calibri"/>
              <a:sym typeface="Calibri"/>
            </a:endParaRPr>
          </a:p>
        </p:txBody>
      </p:sp>
      <p:sp>
        <p:nvSpPr>
          <p:cNvPr id="359" name="Google Shape;359;p23"/>
          <p:cNvSpPr/>
          <p:nvPr/>
        </p:nvSpPr>
        <p:spPr>
          <a:xfrm>
            <a:off x="2761488" y="3035808"/>
            <a:ext cx="1737360" cy="50292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1C2B3A"/>
              </a:buClr>
              <a:buSzPts val="1500"/>
              <a:buFont typeface="Cambria"/>
              <a:buNone/>
            </a:pPr>
            <a:r>
              <a:rPr lang="en-US" sz="1500" b="1" i="0" u="none" strike="noStrike" cap="none">
                <a:solidFill>
                  <a:srgbClr val="1C2B3A"/>
                </a:solidFill>
                <a:latin typeface="Cambria"/>
                <a:ea typeface="Cambria"/>
                <a:cs typeface="Cambria"/>
                <a:sym typeface="Cambria"/>
              </a:rPr>
              <a:t>Splits het op</a:t>
            </a:r>
            <a:endParaRPr sz="1500" b="0" i="0" u="none" strike="noStrike" cap="none">
              <a:solidFill>
                <a:schemeClr val="dk1"/>
              </a:solidFill>
              <a:latin typeface="Calibri"/>
              <a:ea typeface="Calibri"/>
              <a:cs typeface="Calibri"/>
              <a:sym typeface="Calibri"/>
            </a:endParaRPr>
          </a:p>
        </p:txBody>
      </p:sp>
      <p:sp>
        <p:nvSpPr>
          <p:cNvPr id="360" name="Google Shape;360;p23"/>
          <p:cNvSpPr/>
          <p:nvPr/>
        </p:nvSpPr>
        <p:spPr>
          <a:xfrm>
            <a:off x="4498848" y="2743200"/>
            <a:ext cx="457200" cy="9144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5A6B7B"/>
              </a:buClr>
              <a:buSzPts val="2200"/>
              <a:buFont typeface="Calibri"/>
              <a:buNone/>
            </a:pPr>
            <a:r>
              <a:rPr lang="en-US" sz="2200" b="1" i="0" u="none" strike="noStrike" cap="none">
                <a:solidFill>
                  <a:srgbClr val="5A6B7B"/>
                </a:solidFill>
                <a:latin typeface="Calibri"/>
                <a:ea typeface="Calibri"/>
                <a:cs typeface="Calibri"/>
                <a:sym typeface="Calibri"/>
              </a:rPr>
              <a:t>→</a:t>
            </a:r>
            <a:endParaRPr sz="2200" b="0" i="0" u="none" strike="noStrike" cap="none">
              <a:solidFill>
                <a:schemeClr val="dk1"/>
              </a:solidFill>
              <a:latin typeface="Calibri"/>
              <a:ea typeface="Calibri"/>
              <a:cs typeface="Calibri"/>
              <a:sym typeface="Calibri"/>
            </a:endParaRPr>
          </a:p>
        </p:txBody>
      </p:sp>
      <p:sp>
        <p:nvSpPr>
          <p:cNvPr id="361" name="Google Shape;361;p23"/>
          <p:cNvSpPr/>
          <p:nvPr/>
        </p:nvSpPr>
        <p:spPr>
          <a:xfrm>
            <a:off x="4956048" y="2743200"/>
            <a:ext cx="1737360" cy="914400"/>
          </a:xfrm>
          <a:prstGeom prst="roundRect">
            <a:avLst>
              <a:gd name="adj" fmla="val 9000"/>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3"/>
          <p:cNvSpPr/>
          <p:nvPr/>
        </p:nvSpPr>
        <p:spPr>
          <a:xfrm>
            <a:off x="5084064" y="2834640"/>
            <a:ext cx="457200" cy="3200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7FC9BF"/>
              </a:buClr>
              <a:buSzPts val="1800"/>
              <a:buFont typeface="Cambria"/>
              <a:buNone/>
            </a:pPr>
            <a:r>
              <a:rPr lang="en-US" sz="1800" b="1" i="0" u="none" strike="noStrike" cap="none">
                <a:solidFill>
                  <a:srgbClr val="7FC9BF"/>
                </a:solidFill>
                <a:latin typeface="Cambria"/>
                <a:ea typeface="Cambria"/>
                <a:cs typeface="Cambria"/>
                <a:sym typeface="Cambria"/>
              </a:rPr>
              <a:t>3</a:t>
            </a:r>
            <a:endParaRPr sz="1800" b="0" i="0" u="none" strike="noStrike" cap="none">
              <a:solidFill>
                <a:schemeClr val="dk1"/>
              </a:solidFill>
              <a:latin typeface="Calibri"/>
              <a:ea typeface="Calibri"/>
              <a:cs typeface="Calibri"/>
              <a:sym typeface="Calibri"/>
            </a:endParaRPr>
          </a:p>
        </p:txBody>
      </p:sp>
      <p:sp>
        <p:nvSpPr>
          <p:cNvPr id="363" name="Google Shape;363;p23"/>
          <p:cNvSpPr/>
          <p:nvPr/>
        </p:nvSpPr>
        <p:spPr>
          <a:xfrm>
            <a:off x="4956048" y="3035808"/>
            <a:ext cx="1737360" cy="50292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1C2B3A"/>
              </a:buClr>
              <a:buSzPts val="1500"/>
              <a:buFont typeface="Cambria"/>
              <a:buNone/>
            </a:pPr>
            <a:r>
              <a:rPr lang="en-US" sz="1500" b="1" i="0" u="none" strike="noStrike" cap="none">
                <a:solidFill>
                  <a:srgbClr val="1C2B3A"/>
                </a:solidFill>
                <a:latin typeface="Cambria"/>
                <a:ea typeface="Cambria"/>
                <a:cs typeface="Cambria"/>
                <a:sym typeface="Cambria"/>
              </a:rPr>
              <a:t>Reken per stap</a:t>
            </a:r>
            <a:endParaRPr sz="1500" b="0" i="0" u="none" strike="noStrike" cap="none">
              <a:solidFill>
                <a:schemeClr val="dk1"/>
              </a:solidFill>
              <a:latin typeface="Calibri"/>
              <a:ea typeface="Calibri"/>
              <a:cs typeface="Calibri"/>
              <a:sym typeface="Calibri"/>
            </a:endParaRPr>
          </a:p>
        </p:txBody>
      </p:sp>
      <p:sp>
        <p:nvSpPr>
          <p:cNvPr id="364" name="Google Shape;364;p23"/>
          <p:cNvSpPr/>
          <p:nvPr/>
        </p:nvSpPr>
        <p:spPr>
          <a:xfrm>
            <a:off x="6693408" y="2743200"/>
            <a:ext cx="457200" cy="9144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5A6B7B"/>
              </a:buClr>
              <a:buSzPts val="2200"/>
              <a:buFont typeface="Calibri"/>
              <a:buNone/>
            </a:pPr>
            <a:r>
              <a:rPr lang="en-US" sz="2200" b="1" i="0" u="none" strike="noStrike" cap="none">
                <a:solidFill>
                  <a:srgbClr val="5A6B7B"/>
                </a:solidFill>
                <a:latin typeface="Calibri"/>
                <a:ea typeface="Calibri"/>
                <a:cs typeface="Calibri"/>
                <a:sym typeface="Calibri"/>
              </a:rPr>
              <a:t>→</a:t>
            </a:r>
            <a:endParaRPr sz="2200" b="0" i="0" u="none" strike="noStrike" cap="none">
              <a:solidFill>
                <a:schemeClr val="dk1"/>
              </a:solidFill>
              <a:latin typeface="Calibri"/>
              <a:ea typeface="Calibri"/>
              <a:cs typeface="Calibri"/>
              <a:sym typeface="Calibri"/>
            </a:endParaRPr>
          </a:p>
        </p:txBody>
      </p:sp>
      <p:sp>
        <p:nvSpPr>
          <p:cNvPr id="365" name="Google Shape;365;p23"/>
          <p:cNvSpPr/>
          <p:nvPr/>
        </p:nvSpPr>
        <p:spPr>
          <a:xfrm>
            <a:off x="7150608" y="2743200"/>
            <a:ext cx="1737360" cy="914400"/>
          </a:xfrm>
          <a:prstGeom prst="roundRect">
            <a:avLst>
              <a:gd name="adj" fmla="val 9000"/>
            </a:avLst>
          </a:prstGeom>
          <a:solidFill>
            <a:srgbClr val="E8A33D"/>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23"/>
          <p:cNvSpPr/>
          <p:nvPr/>
        </p:nvSpPr>
        <p:spPr>
          <a:xfrm>
            <a:off x="7278624" y="2834640"/>
            <a:ext cx="457200" cy="3200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1800"/>
              <a:buFont typeface="Cambria"/>
              <a:buNone/>
            </a:pPr>
            <a:r>
              <a:rPr lang="en-US" sz="1800" b="1" i="0" u="none" strike="noStrike" cap="none">
                <a:solidFill>
                  <a:srgbClr val="FFFFFF"/>
                </a:solidFill>
                <a:latin typeface="Cambria"/>
                <a:ea typeface="Cambria"/>
                <a:cs typeface="Cambria"/>
                <a:sym typeface="Cambria"/>
              </a:rPr>
              <a:t>4</a:t>
            </a:r>
            <a:endParaRPr sz="1800" b="0" i="0" u="none" strike="noStrike" cap="none">
              <a:solidFill>
                <a:schemeClr val="dk1"/>
              </a:solidFill>
              <a:latin typeface="Calibri"/>
              <a:ea typeface="Calibri"/>
              <a:cs typeface="Calibri"/>
              <a:sym typeface="Calibri"/>
            </a:endParaRPr>
          </a:p>
        </p:txBody>
      </p:sp>
      <p:sp>
        <p:nvSpPr>
          <p:cNvPr id="367" name="Google Shape;367;p23"/>
          <p:cNvSpPr/>
          <p:nvPr/>
        </p:nvSpPr>
        <p:spPr>
          <a:xfrm>
            <a:off x="7150608" y="3035808"/>
            <a:ext cx="1737360" cy="50292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FFFFFF"/>
              </a:buClr>
              <a:buSzPts val="1500"/>
              <a:buFont typeface="Cambria"/>
              <a:buNone/>
            </a:pPr>
            <a:r>
              <a:rPr lang="en-US" sz="1500" b="1" i="0" u="none" strike="noStrike" cap="none">
                <a:solidFill>
                  <a:srgbClr val="FFFFFF"/>
                </a:solidFill>
                <a:latin typeface="Cambria"/>
                <a:ea typeface="Cambria"/>
                <a:cs typeface="Cambria"/>
                <a:sym typeface="Cambria"/>
              </a:rPr>
              <a:t>Antwoord</a:t>
            </a:r>
            <a:endParaRPr sz="1500" b="0" i="0" u="none" strike="noStrike" cap="none">
              <a:solidFill>
                <a:schemeClr val="dk1"/>
              </a:solidFill>
              <a:latin typeface="Calibri"/>
              <a:ea typeface="Calibri"/>
              <a:cs typeface="Calibri"/>
              <a:sym typeface="Calibri"/>
            </a:endParaRPr>
          </a:p>
        </p:txBody>
      </p:sp>
      <p:sp>
        <p:nvSpPr>
          <p:cNvPr id="368" name="Google Shape;368;p23"/>
          <p:cNvSpPr/>
          <p:nvPr/>
        </p:nvSpPr>
        <p:spPr>
          <a:xfrm>
            <a:off x="566928" y="3913632"/>
            <a:ext cx="8229600"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5A6B7B"/>
              </a:buClr>
              <a:buSzPts val="1250"/>
              <a:buFont typeface="Calibri"/>
              <a:buNone/>
            </a:pPr>
            <a:r>
              <a:rPr lang="en-US" sz="1250" b="0" i="1" u="none" strike="noStrike" cap="none">
                <a:solidFill>
                  <a:srgbClr val="5A6B7B"/>
                </a:solidFill>
                <a:latin typeface="Calibri"/>
                <a:ea typeface="Calibri"/>
                <a:cs typeface="Calibri"/>
                <a:sym typeface="Calibri"/>
              </a:rPr>
              <a:t>Voorbeeld: “12 appels, eet er 3, koop er 5 bij, geef de helft weg” → 12−3=9, 9+5=14, 14÷2 = 7.</a:t>
            </a:r>
            <a:endParaRPr sz="1250" b="0" i="0" u="none" strike="noStrike" cap="none">
              <a:solidFill>
                <a:schemeClr val="dk1"/>
              </a:solidFill>
              <a:latin typeface="Calibri"/>
              <a:ea typeface="Calibri"/>
              <a:cs typeface="Calibri"/>
              <a:sym typeface="Calibri"/>
            </a:endParaRPr>
          </a:p>
        </p:txBody>
      </p:sp>
      <p:sp>
        <p:nvSpPr>
          <p:cNvPr id="369" name="Google Shape;369;p23"/>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Slimmer ondernemen met de AI-kracht van Visma</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374"/>
        <p:cNvGrpSpPr/>
        <p:nvPr/>
      </p:nvGrpSpPr>
      <p:grpSpPr>
        <a:xfrm>
          <a:off x="0" y="0"/>
          <a:ext cx="0" cy="0"/>
          <a:chOff x="0" y="0"/>
          <a:chExt cx="0" cy="0"/>
        </a:xfrm>
      </p:grpSpPr>
      <p:sp>
        <p:nvSpPr>
          <p:cNvPr id="375" name="Google Shape;375;p24"/>
          <p:cNvSpPr/>
          <p:nvPr/>
        </p:nvSpPr>
        <p:spPr>
          <a:xfrm>
            <a:off x="548640" y="402336"/>
            <a:ext cx="81381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i="0" u="none" strike="noStrike" cap="none">
                <a:solidFill>
                  <a:srgbClr val="2E9E92"/>
                </a:solidFill>
                <a:latin typeface="Calibri"/>
                <a:ea typeface="Calibri"/>
                <a:cs typeface="Calibri"/>
                <a:sym typeface="Calibri"/>
              </a:rPr>
              <a:t>DE GRENZEN</a:t>
            </a:r>
            <a:endParaRPr sz="1250" b="0" i="0" u="none" strike="noStrike" cap="none">
              <a:solidFill>
                <a:schemeClr val="dk1"/>
              </a:solidFill>
              <a:latin typeface="Calibri"/>
              <a:ea typeface="Calibri"/>
              <a:cs typeface="Calibri"/>
              <a:sym typeface="Calibri"/>
            </a:endParaRPr>
          </a:p>
        </p:txBody>
      </p:sp>
      <p:sp>
        <p:nvSpPr>
          <p:cNvPr id="376" name="Google Shape;376;p24"/>
          <p:cNvSpPr/>
          <p:nvPr/>
        </p:nvSpPr>
        <p:spPr>
          <a:xfrm>
            <a:off x="548640" y="676656"/>
            <a:ext cx="8138160" cy="77724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i="0" u="none" strike="noStrike" cap="none">
                <a:solidFill>
                  <a:srgbClr val="1C2B3A"/>
                </a:solidFill>
                <a:latin typeface="Cambria"/>
                <a:ea typeface="Cambria"/>
                <a:cs typeface="Cambria"/>
                <a:sym typeface="Cambria"/>
              </a:rPr>
              <a:t>Waar AI de mist in gaat</a:t>
            </a:r>
            <a:endParaRPr sz="3000" b="0" i="0" u="none" strike="noStrike" cap="none">
              <a:solidFill>
                <a:schemeClr val="dk1"/>
              </a:solidFill>
              <a:latin typeface="Calibri"/>
              <a:ea typeface="Calibri"/>
              <a:cs typeface="Calibri"/>
              <a:sym typeface="Calibri"/>
            </a:endParaRPr>
          </a:p>
        </p:txBody>
      </p:sp>
      <p:sp>
        <p:nvSpPr>
          <p:cNvPr id="377" name="Google Shape;377;p24"/>
          <p:cNvSpPr/>
          <p:nvPr/>
        </p:nvSpPr>
        <p:spPr>
          <a:xfrm>
            <a:off x="548640" y="1554480"/>
            <a:ext cx="2587752" cy="2103120"/>
          </a:xfrm>
          <a:prstGeom prst="roundRect">
            <a:avLst>
              <a:gd name="adj" fmla="val 4348"/>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24"/>
          <p:cNvSpPr/>
          <p:nvPr/>
        </p:nvSpPr>
        <p:spPr>
          <a:xfrm>
            <a:off x="1467612" y="1709928"/>
            <a:ext cx="749808" cy="749808"/>
          </a:xfrm>
          <a:prstGeom prst="ellipse">
            <a:avLst/>
          </a:prstGeom>
          <a:solidFill>
            <a:srgbClr val="EEF3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79" name="Google Shape;379;p24" descr="preencoded.png"/>
          <p:cNvPicPr preferRelativeResize="0"/>
          <p:nvPr/>
        </p:nvPicPr>
        <p:blipFill rotWithShape="1">
          <a:blip r:embed="rId3">
            <a:alphaModFix/>
          </a:blip>
          <a:srcRect/>
          <a:stretch/>
        </p:blipFill>
        <p:spPr>
          <a:xfrm>
            <a:off x="1647566" y="1889882"/>
            <a:ext cx="389900" cy="389900"/>
          </a:xfrm>
          <a:prstGeom prst="rect">
            <a:avLst/>
          </a:prstGeom>
          <a:noFill/>
          <a:ln>
            <a:noFill/>
          </a:ln>
        </p:spPr>
      </p:pic>
      <p:sp>
        <p:nvSpPr>
          <p:cNvPr id="380" name="Google Shape;380;p24"/>
          <p:cNvSpPr/>
          <p:nvPr/>
        </p:nvSpPr>
        <p:spPr>
          <a:xfrm>
            <a:off x="731520" y="2514600"/>
            <a:ext cx="2221992" cy="384048"/>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1C2B3A"/>
              </a:buClr>
              <a:buSzPts val="1550"/>
              <a:buFont typeface="Cambria"/>
              <a:buNone/>
            </a:pPr>
            <a:r>
              <a:rPr lang="en-US" sz="1550" b="1" i="0" u="none" strike="noStrike" cap="none">
                <a:solidFill>
                  <a:srgbClr val="1C2B3A"/>
                </a:solidFill>
                <a:latin typeface="Cambria"/>
                <a:ea typeface="Cambria"/>
                <a:cs typeface="Cambria"/>
                <a:sym typeface="Cambria"/>
              </a:rPr>
              <a:t>Hallucineren</a:t>
            </a:r>
            <a:endParaRPr sz="1550" b="0" i="0" u="none" strike="noStrike" cap="none">
              <a:solidFill>
                <a:schemeClr val="dk1"/>
              </a:solidFill>
              <a:latin typeface="Calibri"/>
              <a:ea typeface="Calibri"/>
              <a:cs typeface="Calibri"/>
              <a:sym typeface="Calibri"/>
            </a:endParaRPr>
          </a:p>
        </p:txBody>
      </p:sp>
      <p:sp>
        <p:nvSpPr>
          <p:cNvPr id="381" name="Google Shape;381;p24"/>
          <p:cNvSpPr/>
          <p:nvPr/>
        </p:nvSpPr>
        <p:spPr>
          <a:xfrm>
            <a:off x="731525" y="2926075"/>
            <a:ext cx="2295300" cy="685800"/>
          </a:xfrm>
          <a:prstGeom prst="rect">
            <a:avLst/>
          </a:prstGeom>
          <a:noFill/>
          <a:ln>
            <a:noFill/>
          </a:ln>
        </p:spPr>
        <p:txBody>
          <a:bodyPr spcFirstLastPara="1" wrap="square" lIns="0" tIns="0" rIns="0" bIns="0" anchor="t" anchorCtr="0">
            <a:noAutofit/>
          </a:bodyPr>
          <a:lstStyle/>
          <a:p>
            <a:pPr marL="0" marR="0" lvl="0" indent="0" algn="ctr" rtl="0">
              <a:lnSpc>
                <a:spcPct val="108000"/>
              </a:lnSpc>
              <a:spcBef>
                <a:spcPts val="0"/>
              </a:spcBef>
              <a:spcAft>
                <a:spcPts val="0"/>
              </a:spcAft>
              <a:buClr>
                <a:srgbClr val="5A6B7B"/>
              </a:buClr>
              <a:buSzPts val="1180"/>
              <a:buFont typeface="Calibri"/>
              <a:buNone/>
            </a:pPr>
            <a:r>
              <a:rPr lang="en-US" sz="1180" b="0" i="0" u="none" strike="noStrike" cap="none">
                <a:solidFill>
                  <a:srgbClr val="5A6B7B"/>
                </a:solidFill>
                <a:latin typeface="Calibri"/>
                <a:ea typeface="Calibri"/>
                <a:cs typeface="Calibri"/>
                <a:sym typeface="Calibri"/>
              </a:rPr>
              <a:t>Bij twijfel verzint het zelfverzekerd plausibele tekst — soms zijn feiten of bronnen uit de duim gezogen.</a:t>
            </a:r>
            <a:endParaRPr sz="1180" b="0" i="0" u="none" strike="noStrike" cap="none">
              <a:solidFill>
                <a:schemeClr val="dk1"/>
              </a:solidFill>
              <a:latin typeface="Calibri"/>
              <a:ea typeface="Calibri"/>
              <a:cs typeface="Calibri"/>
              <a:sym typeface="Calibri"/>
            </a:endParaRPr>
          </a:p>
        </p:txBody>
      </p:sp>
      <p:sp>
        <p:nvSpPr>
          <p:cNvPr id="382" name="Google Shape;382;p24"/>
          <p:cNvSpPr/>
          <p:nvPr/>
        </p:nvSpPr>
        <p:spPr>
          <a:xfrm>
            <a:off x="3369564" y="1554480"/>
            <a:ext cx="2587752" cy="2103120"/>
          </a:xfrm>
          <a:prstGeom prst="roundRect">
            <a:avLst>
              <a:gd name="adj" fmla="val 4348"/>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24"/>
          <p:cNvSpPr/>
          <p:nvPr/>
        </p:nvSpPr>
        <p:spPr>
          <a:xfrm>
            <a:off x="4288536" y="1709928"/>
            <a:ext cx="749808" cy="749808"/>
          </a:xfrm>
          <a:prstGeom prst="ellipse">
            <a:avLst/>
          </a:prstGeom>
          <a:solidFill>
            <a:srgbClr val="EEF3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84" name="Google Shape;384;p24" descr="preencoded.png"/>
          <p:cNvPicPr preferRelativeResize="0"/>
          <p:nvPr/>
        </p:nvPicPr>
        <p:blipFill rotWithShape="1">
          <a:blip r:embed="rId4">
            <a:alphaModFix/>
          </a:blip>
          <a:srcRect/>
          <a:stretch/>
        </p:blipFill>
        <p:spPr>
          <a:xfrm>
            <a:off x="4468490" y="1889882"/>
            <a:ext cx="389900" cy="389900"/>
          </a:xfrm>
          <a:prstGeom prst="rect">
            <a:avLst/>
          </a:prstGeom>
          <a:noFill/>
          <a:ln>
            <a:noFill/>
          </a:ln>
        </p:spPr>
      </p:pic>
      <p:sp>
        <p:nvSpPr>
          <p:cNvPr id="385" name="Google Shape;385;p24"/>
          <p:cNvSpPr/>
          <p:nvPr/>
        </p:nvSpPr>
        <p:spPr>
          <a:xfrm>
            <a:off x="3552444" y="2514600"/>
            <a:ext cx="2221992" cy="384048"/>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1C2B3A"/>
              </a:buClr>
              <a:buSzPts val="1550"/>
              <a:buFont typeface="Cambria"/>
              <a:buNone/>
            </a:pPr>
            <a:r>
              <a:rPr lang="en-US" sz="1550" b="1" i="0" u="none" strike="noStrike" cap="none">
                <a:solidFill>
                  <a:srgbClr val="1C2B3A"/>
                </a:solidFill>
                <a:latin typeface="Cambria"/>
                <a:ea typeface="Cambria"/>
                <a:cs typeface="Cambria"/>
                <a:sym typeface="Cambria"/>
              </a:rPr>
              <a:t>Kennis-cutoff</a:t>
            </a:r>
            <a:endParaRPr sz="1550" b="0" i="0" u="none" strike="noStrike" cap="none">
              <a:solidFill>
                <a:schemeClr val="dk1"/>
              </a:solidFill>
              <a:latin typeface="Calibri"/>
              <a:ea typeface="Calibri"/>
              <a:cs typeface="Calibri"/>
              <a:sym typeface="Calibri"/>
            </a:endParaRPr>
          </a:p>
        </p:txBody>
      </p:sp>
      <p:sp>
        <p:nvSpPr>
          <p:cNvPr id="386" name="Google Shape;386;p24"/>
          <p:cNvSpPr/>
          <p:nvPr/>
        </p:nvSpPr>
        <p:spPr>
          <a:xfrm>
            <a:off x="3625596" y="2926080"/>
            <a:ext cx="2075688" cy="685800"/>
          </a:xfrm>
          <a:prstGeom prst="rect">
            <a:avLst/>
          </a:prstGeom>
          <a:noFill/>
          <a:ln>
            <a:noFill/>
          </a:ln>
        </p:spPr>
        <p:txBody>
          <a:bodyPr spcFirstLastPara="1" wrap="square" lIns="0" tIns="0" rIns="0" bIns="0" anchor="t" anchorCtr="0">
            <a:noAutofit/>
          </a:bodyPr>
          <a:lstStyle/>
          <a:p>
            <a:pPr marL="0" marR="0" lvl="0" indent="0" algn="ctr" rtl="0">
              <a:lnSpc>
                <a:spcPct val="108000"/>
              </a:lnSpc>
              <a:spcBef>
                <a:spcPts val="0"/>
              </a:spcBef>
              <a:spcAft>
                <a:spcPts val="0"/>
              </a:spcAft>
              <a:buClr>
                <a:srgbClr val="5A6B7B"/>
              </a:buClr>
              <a:buSzPts val="1180"/>
              <a:buFont typeface="Calibri"/>
              <a:buNone/>
            </a:pPr>
            <a:r>
              <a:rPr lang="en-US" sz="1180" b="0" i="0" u="none" strike="noStrike" cap="none">
                <a:solidFill>
                  <a:srgbClr val="5A6B7B"/>
                </a:solidFill>
                <a:latin typeface="Calibri"/>
                <a:ea typeface="Calibri"/>
                <a:cs typeface="Calibri"/>
                <a:sym typeface="Calibri"/>
              </a:rPr>
              <a:t>Het kent niets van ná zijn trainingsdatum — en weet níet dat het dat niet weet.</a:t>
            </a:r>
            <a:endParaRPr sz="1180" b="0" i="0" u="none" strike="noStrike" cap="none">
              <a:solidFill>
                <a:schemeClr val="dk1"/>
              </a:solidFill>
              <a:latin typeface="Calibri"/>
              <a:ea typeface="Calibri"/>
              <a:cs typeface="Calibri"/>
              <a:sym typeface="Calibri"/>
            </a:endParaRPr>
          </a:p>
        </p:txBody>
      </p:sp>
      <p:sp>
        <p:nvSpPr>
          <p:cNvPr id="387" name="Google Shape;387;p24"/>
          <p:cNvSpPr/>
          <p:nvPr/>
        </p:nvSpPr>
        <p:spPr>
          <a:xfrm>
            <a:off x="6190488" y="1554480"/>
            <a:ext cx="2587752" cy="2103120"/>
          </a:xfrm>
          <a:prstGeom prst="roundRect">
            <a:avLst>
              <a:gd name="adj" fmla="val 4348"/>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24"/>
          <p:cNvSpPr/>
          <p:nvPr/>
        </p:nvSpPr>
        <p:spPr>
          <a:xfrm>
            <a:off x="7109460" y="1709928"/>
            <a:ext cx="749808" cy="749808"/>
          </a:xfrm>
          <a:prstGeom prst="ellipse">
            <a:avLst/>
          </a:prstGeom>
          <a:solidFill>
            <a:srgbClr val="EEF3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89" name="Google Shape;389;p24" descr="preencoded.png"/>
          <p:cNvPicPr preferRelativeResize="0"/>
          <p:nvPr/>
        </p:nvPicPr>
        <p:blipFill rotWithShape="1">
          <a:blip r:embed="rId5">
            <a:alphaModFix/>
          </a:blip>
          <a:srcRect/>
          <a:stretch/>
        </p:blipFill>
        <p:spPr>
          <a:xfrm>
            <a:off x="7289414" y="1889882"/>
            <a:ext cx="389900" cy="389900"/>
          </a:xfrm>
          <a:prstGeom prst="rect">
            <a:avLst/>
          </a:prstGeom>
          <a:noFill/>
          <a:ln>
            <a:noFill/>
          </a:ln>
        </p:spPr>
      </p:pic>
      <p:sp>
        <p:nvSpPr>
          <p:cNvPr id="390" name="Google Shape;390;p24"/>
          <p:cNvSpPr/>
          <p:nvPr/>
        </p:nvSpPr>
        <p:spPr>
          <a:xfrm>
            <a:off x="6373368" y="2514600"/>
            <a:ext cx="2221992" cy="384048"/>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1C2B3A"/>
              </a:buClr>
              <a:buSzPts val="1550"/>
              <a:buFont typeface="Cambria"/>
              <a:buNone/>
            </a:pPr>
            <a:r>
              <a:rPr lang="en-US" sz="1550" b="1" i="0" u="none" strike="noStrike" cap="none">
                <a:solidFill>
                  <a:srgbClr val="1C2B3A"/>
                </a:solidFill>
                <a:latin typeface="Cambria"/>
                <a:ea typeface="Cambria"/>
                <a:cs typeface="Cambria"/>
                <a:sym typeface="Cambria"/>
              </a:rPr>
              <a:t>Niet voor exact rekenen</a:t>
            </a:r>
            <a:endParaRPr sz="1550" b="0" i="0" u="none" strike="noStrike" cap="none">
              <a:solidFill>
                <a:schemeClr val="dk1"/>
              </a:solidFill>
              <a:latin typeface="Calibri"/>
              <a:ea typeface="Calibri"/>
              <a:cs typeface="Calibri"/>
              <a:sym typeface="Calibri"/>
            </a:endParaRPr>
          </a:p>
        </p:txBody>
      </p:sp>
      <p:sp>
        <p:nvSpPr>
          <p:cNvPr id="391" name="Google Shape;391;p24"/>
          <p:cNvSpPr/>
          <p:nvPr/>
        </p:nvSpPr>
        <p:spPr>
          <a:xfrm>
            <a:off x="6446520" y="2926080"/>
            <a:ext cx="2075688" cy="685800"/>
          </a:xfrm>
          <a:prstGeom prst="rect">
            <a:avLst/>
          </a:prstGeom>
          <a:noFill/>
          <a:ln>
            <a:noFill/>
          </a:ln>
        </p:spPr>
        <p:txBody>
          <a:bodyPr spcFirstLastPara="1" wrap="square" lIns="0" tIns="0" rIns="0" bIns="0" anchor="t" anchorCtr="0">
            <a:noAutofit/>
          </a:bodyPr>
          <a:lstStyle/>
          <a:p>
            <a:pPr marL="0" marR="0" lvl="0" indent="0" algn="ctr" rtl="0">
              <a:lnSpc>
                <a:spcPct val="108000"/>
              </a:lnSpc>
              <a:spcBef>
                <a:spcPts val="0"/>
              </a:spcBef>
              <a:spcAft>
                <a:spcPts val="0"/>
              </a:spcAft>
              <a:buClr>
                <a:srgbClr val="5A6B7B"/>
              </a:buClr>
              <a:buSzPts val="1180"/>
              <a:buFont typeface="Calibri"/>
              <a:buNone/>
            </a:pPr>
            <a:r>
              <a:rPr lang="en-US" sz="1180" b="0" i="0" u="none" strike="noStrike" cap="none">
                <a:solidFill>
                  <a:srgbClr val="5A6B7B"/>
                </a:solidFill>
                <a:latin typeface="Calibri"/>
                <a:ea typeface="Calibri"/>
                <a:cs typeface="Calibri"/>
                <a:sym typeface="Calibri"/>
              </a:rPr>
              <a:t>Het gokt het volgende woord; voor harde cijfers en kansen is het het verkeerde gereedschap.</a:t>
            </a:r>
            <a:endParaRPr sz="1180" b="0" i="0" u="none" strike="noStrike" cap="none">
              <a:solidFill>
                <a:schemeClr val="dk1"/>
              </a:solidFill>
              <a:latin typeface="Calibri"/>
              <a:ea typeface="Calibri"/>
              <a:cs typeface="Calibri"/>
              <a:sym typeface="Calibri"/>
            </a:endParaRPr>
          </a:p>
        </p:txBody>
      </p:sp>
      <p:sp>
        <p:nvSpPr>
          <p:cNvPr id="392" name="Google Shape;392;p24"/>
          <p:cNvSpPr/>
          <p:nvPr/>
        </p:nvSpPr>
        <p:spPr>
          <a:xfrm>
            <a:off x="548640" y="3840480"/>
            <a:ext cx="8138160" cy="4572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2E9E92"/>
              </a:buClr>
              <a:buSzPts val="1300"/>
              <a:buFont typeface="Calibri"/>
              <a:buNone/>
            </a:pPr>
            <a:r>
              <a:rPr lang="en-US" sz="1300" b="1" i="0" u="none" strike="noStrike" cap="none">
                <a:solidFill>
                  <a:srgbClr val="2E9E92"/>
                </a:solidFill>
                <a:latin typeface="Calibri"/>
                <a:ea typeface="Calibri"/>
                <a:cs typeface="Calibri"/>
                <a:sym typeface="Calibri"/>
              </a:rPr>
              <a:t>Oplossing:  </a:t>
            </a:r>
            <a:r>
              <a:rPr lang="en-US" sz="1300" b="0" i="0" u="none" strike="noStrike" cap="none">
                <a:solidFill>
                  <a:srgbClr val="44566A"/>
                </a:solidFill>
                <a:latin typeface="Calibri"/>
                <a:ea typeface="Calibri"/>
                <a:cs typeface="Calibri"/>
                <a:sym typeface="Calibri"/>
              </a:rPr>
              <a:t>laat het web doorzoeken, vraag om bronnen, blijf kritisch — of laat het een rekenmodel of tool aanroepen.</a:t>
            </a:r>
            <a:endParaRPr sz="1300" b="0" i="0" u="none" strike="noStrike" cap="none">
              <a:solidFill>
                <a:schemeClr val="dk1"/>
              </a:solidFill>
              <a:latin typeface="Calibri"/>
              <a:ea typeface="Calibri"/>
              <a:cs typeface="Calibri"/>
              <a:sym typeface="Calibri"/>
            </a:endParaRPr>
          </a:p>
        </p:txBody>
      </p:sp>
      <p:sp>
        <p:nvSpPr>
          <p:cNvPr id="393" name="Google Shape;393;p24"/>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Slimmer ondernemen met de AI-kracht van Visma</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398"/>
        <p:cNvGrpSpPr/>
        <p:nvPr/>
      </p:nvGrpSpPr>
      <p:grpSpPr>
        <a:xfrm>
          <a:off x="0" y="0"/>
          <a:ext cx="0" cy="0"/>
          <a:chOff x="0" y="0"/>
          <a:chExt cx="0" cy="0"/>
        </a:xfrm>
      </p:grpSpPr>
      <p:sp>
        <p:nvSpPr>
          <p:cNvPr id="399" name="Google Shape;399;p25"/>
          <p:cNvSpPr/>
          <p:nvPr/>
        </p:nvSpPr>
        <p:spPr>
          <a:xfrm>
            <a:off x="548640" y="402336"/>
            <a:ext cx="81381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i="0" u="none" strike="noStrike" cap="none">
                <a:solidFill>
                  <a:srgbClr val="2E9E92"/>
                </a:solidFill>
                <a:latin typeface="Calibri"/>
                <a:ea typeface="Calibri"/>
                <a:cs typeface="Calibri"/>
                <a:sym typeface="Calibri"/>
              </a:rPr>
              <a:t>SLIM GEBRUIKEN</a:t>
            </a:r>
            <a:endParaRPr sz="1250" b="0" i="0" u="none" strike="noStrike" cap="none">
              <a:solidFill>
                <a:schemeClr val="dk1"/>
              </a:solidFill>
              <a:latin typeface="Calibri"/>
              <a:ea typeface="Calibri"/>
              <a:cs typeface="Calibri"/>
              <a:sym typeface="Calibri"/>
            </a:endParaRPr>
          </a:p>
        </p:txBody>
      </p:sp>
      <p:sp>
        <p:nvSpPr>
          <p:cNvPr id="400" name="Google Shape;400;p25"/>
          <p:cNvSpPr/>
          <p:nvPr/>
        </p:nvSpPr>
        <p:spPr>
          <a:xfrm>
            <a:off x="548640" y="676656"/>
            <a:ext cx="8138160" cy="77724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i="0" u="none" strike="noStrike" cap="none">
                <a:solidFill>
                  <a:srgbClr val="1C2B3A"/>
                </a:solidFill>
                <a:latin typeface="Cambria"/>
                <a:ea typeface="Cambria"/>
                <a:cs typeface="Cambria"/>
                <a:sym typeface="Cambria"/>
              </a:rPr>
              <a:t>Een goede vraag stuurt het antwoord</a:t>
            </a:r>
            <a:endParaRPr sz="3000" b="0" i="0" u="none" strike="noStrike" cap="none">
              <a:solidFill>
                <a:schemeClr val="dk1"/>
              </a:solidFill>
              <a:latin typeface="Calibri"/>
              <a:ea typeface="Calibri"/>
              <a:cs typeface="Calibri"/>
              <a:sym typeface="Calibri"/>
            </a:endParaRPr>
          </a:p>
        </p:txBody>
      </p:sp>
      <p:sp>
        <p:nvSpPr>
          <p:cNvPr id="401" name="Google Shape;401;p25"/>
          <p:cNvSpPr/>
          <p:nvPr/>
        </p:nvSpPr>
        <p:spPr>
          <a:xfrm>
            <a:off x="548640" y="1371600"/>
            <a:ext cx="8138160"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5A6B7B"/>
              </a:buClr>
              <a:buSzPts val="1450"/>
              <a:buFont typeface="Calibri"/>
              <a:buNone/>
            </a:pPr>
            <a:r>
              <a:rPr lang="en-US" sz="1450" b="0" i="1" u="none" strike="noStrike" cap="none">
                <a:solidFill>
                  <a:srgbClr val="5A6B7B"/>
                </a:solidFill>
                <a:latin typeface="Calibri"/>
                <a:ea typeface="Calibri"/>
                <a:cs typeface="Calibri"/>
                <a:sym typeface="Calibri"/>
              </a:rPr>
              <a:t>Een prompt is geen commando, maar context die het model de juiste kant op buigt.</a:t>
            </a:r>
            <a:endParaRPr sz="1450" b="0" i="0" u="none" strike="noStrike" cap="none">
              <a:solidFill>
                <a:schemeClr val="dk1"/>
              </a:solidFill>
              <a:latin typeface="Calibri"/>
              <a:ea typeface="Calibri"/>
              <a:cs typeface="Calibri"/>
              <a:sym typeface="Calibri"/>
            </a:endParaRPr>
          </a:p>
        </p:txBody>
      </p:sp>
      <p:sp>
        <p:nvSpPr>
          <p:cNvPr id="402" name="Google Shape;402;p25"/>
          <p:cNvSpPr/>
          <p:nvPr/>
        </p:nvSpPr>
        <p:spPr>
          <a:xfrm>
            <a:off x="548640" y="1874520"/>
            <a:ext cx="2587752" cy="2194560"/>
          </a:xfrm>
          <a:prstGeom prst="roundRect">
            <a:avLst>
              <a:gd name="adj" fmla="val 4167"/>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25"/>
          <p:cNvSpPr/>
          <p:nvPr/>
        </p:nvSpPr>
        <p:spPr>
          <a:xfrm>
            <a:off x="1467612" y="2029968"/>
            <a:ext cx="749808" cy="749808"/>
          </a:xfrm>
          <a:prstGeom prst="ellipse">
            <a:avLst/>
          </a:pr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04" name="Google Shape;404;p25" descr="preencoded.png"/>
          <p:cNvPicPr preferRelativeResize="0"/>
          <p:nvPr/>
        </p:nvPicPr>
        <p:blipFill rotWithShape="1">
          <a:blip r:embed="rId3">
            <a:alphaModFix/>
          </a:blip>
          <a:srcRect/>
          <a:stretch/>
        </p:blipFill>
        <p:spPr>
          <a:xfrm>
            <a:off x="1647566" y="2209922"/>
            <a:ext cx="389900" cy="389900"/>
          </a:xfrm>
          <a:prstGeom prst="rect">
            <a:avLst/>
          </a:prstGeom>
          <a:noFill/>
          <a:ln>
            <a:noFill/>
          </a:ln>
        </p:spPr>
      </p:pic>
      <p:sp>
        <p:nvSpPr>
          <p:cNvPr id="405" name="Google Shape;405;p25"/>
          <p:cNvSpPr/>
          <p:nvPr/>
        </p:nvSpPr>
        <p:spPr>
          <a:xfrm>
            <a:off x="731520" y="2834640"/>
            <a:ext cx="2221992" cy="384048"/>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1C2B3A"/>
              </a:buClr>
              <a:buSzPts val="1600"/>
              <a:buFont typeface="Cambria"/>
              <a:buNone/>
            </a:pPr>
            <a:r>
              <a:rPr lang="en-US" sz="1600" b="1" i="0" u="none" strike="noStrike" cap="none">
                <a:solidFill>
                  <a:srgbClr val="1C2B3A"/>
                </a:solidFill>
                <a:latin typeface="Cambria"/>
                <a:ea typeface="Cambria"/>
                <a:cs typeface="Cambria"/>
                <a:sym typeface="Cambria"/>
              </a:rPr>
              <a:t>Wees concreet</a:t>
            </a:r>
            <a:endParaRPr sz="1600" b="0" i="0" u="none" strike="noStrike" cap="none">
              <a:solidFill>
                <a:schemeClr val="dk1"/>
              </a:solidFill>
              <a:latin typeface="Calibri"/>
              <a:ea typeface="Calibri"/>
              <a:cs typeface="Calibri"/>
              <a:sym typeface="Calibri"/>
            </a:endParaRPr>
          </a:p>
        </p:txBody>
      </p:sp>
      <p:sp>
        <p:nvSpPr>
          <p:cNvPr id="406" name="Google Shape;406;p25"/>
          <p:cNvSpPr/>
          <p:nvPr/>
        </p:nvSpPr>
        <p:spPr>
          <a:xfrm>
            <a:off x="804672" y="3246120"/>
            <a:ext cx="2075688" cy="713232"/>
          </a:xfrm>
          <a:prstGeom prst="rect">
            <a:avLst/>
          </a:prstGeom>
          <a:noFill/>
          <a:ln>
            <a:noFill/>
          </a:ln>
        </p:spPr>
        <p:txBody>
          <a:bodyPr spcFirstLastPara="1" wrap="square" lIns="0" tIns="0" rIns="0" bIns="0" anchor="t" anchorCtr="0">
            <a:noAutofit/>
          </a:bodyPr>
          <a:lstStyle/>
          <a:p>
            <a:pPr marL="0" marR="0" lvl="0" indent="0" algn="ctr" rtl="0">
              <a:lnSpc>
                <a:spcPct val="108000"/>
              </a:lnSpc>
              <a:spcBef>
                <a:spcPts val="0"/>
              </a:spcBef>
              <a:spcAft>
                <a:spcPts val="0"/>
              </a:spcAft>
              <a:buClr>
                <a:srgbClr val="5A6B7B"/>
              </a:buClr>
              <a:buSzPts val="1200"/>
              <a:buFont typeface="Calibri"/>
              <a:buNone/>
            </a:pPr>
            <a:r>
              <a:rPr lang="en-US" sz="1200" b="0" i="0" u="none" strike="noStrike" cap="none">
                <a:solidFill>
                  <a:srgbClr val="5A6B7B"/>
                </a:solidFill>
                <a:latin typeface="Calibri"/>
                <a:ea typeface="Calibri"/>
                <a:cs typeface="Calibri"/>
                <a:sym typeface="Calibri"/>
              </a:rPr>
              <a:t>Noem rol, taak, doelgroep en gewenst formaat. Vage vraag → vaag antwoord.</a:t>
            </a:r>
            <a:endParaRPr sz="1200" b="0" i="0" u="none" strike="noStrike" cap="none">
              <a:solidFill>
                <a:schemeClr val="dk1"/>
              </a:solidFill>
              <a:latin typeface="Calibri"/>
              <a:ea typeface="Calibri"/>
              <a:cs typeface="Calibri"/>
              <a:sym typeface="Calibri"/>
            </a:endParaRPr>
          </a:p>
        </p:txBody>
      </p:sp>
      <p:sp>
        <p:nvSpPr>
          <p:cNvPr id="407" name="Google Shape;407;p25"/>
          <p:cNvSpPr/>
          <p:nvPr/>
        </p:nvSpPr>
        <p:spPr>
          <a:xfrm>
            <a:off x="3369564" y="1874520"/>
            <a:ext cx="2587752" cy="2194560"/>
          </a:xfrm>
          <a:prstGeom prst="roundRect">
            <a:avLst>
              <a:gd name="adj" fmla="val 4167"/>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25"/>
          <p:cNvSpPr/>
          <p:nvPr/>
        </p:nvSpPr>
        <p:spPr>
          <a:xfrm>
            <a:off x="4288536" y="2029968"/>
            <a:ext cx="749808" cy="749808"/>
          </a:xfrm>
          <a:prstGeom prst="ellipse">
            <a:avLst/>
          </a:pr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09" name="Google Shape;409;p25" descr="preencoded.png"/>
          <p:cNvPicPr preferRelativeResize="0"/>
          <p:nvPr/>
        </p:nvPicPr>
        <p:blipFill rotWithShape="1">
          <a:blip r:embed="rId4">
            <a:alphaModFix/>
          </a:blip>
          <a:srcRect/>
          <a:stretch/>
        </p:blipFill>
        <p:spPr>
          <a:xfrm>
            <a:off x="4468490" y="2209922"/>
            <a:ext cx="389900" cy="389900"/>
          </a:xfrm>
          <a:prstGeom prst="rect">
            <a:avLst/>
          </a:prstGeom>
          <a:noFill/>
          <a:ln>
            <a:noFill/>
          </a:ln>
        </p:spPr>
      </p:pic>
      <p:sp>
        <p:nvSpPr>
          <p:cNvPr id="410" name="Google Shape;410;p25"/>
          <p:cNvSpPr/>
          <p:nvPr/>
        </p:nvSpPr>
        <p:spPr>
          <a:xfrm>
            <a:off x="3552444" y="2834640"/>
            <a:ext cx="2221992" cy="384048"/>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1C2B3A"/>
              </a:buClr>
              <a:buSzPts val="1600"/>
              <a:buFont typeface="Cambria"/>
              <a:buNone/>
            </a:pPr>
            <a:r>
              <a:rPr lang="en-US" sz="1600" b="1" i="0" u="none" strike="noStrike" cap="none">
                <a:solidFill>
                  <a:srgbClr val="1C2B3A"/>
                </a:solidFill>
                <a:latin typeface="Cambria"/>
                <a:ea typeface="Cambria"/>
                <a:cs typeface="Cambria"/>
                <a:sym typeface="Cambria"/>
              </a:rPr>
              <a:t>Geef context mee</a:t>
            </a:r>
            <a:endParaRPr sz="1600" b="0" i="0" u="none" strike="noStrike" cap="none">
              <a:solidFill>
                <a:schemeClr val="dk1"/>
              </a:solidFill>
              <a:latin typeface="Calibri"/>
              <a:ea typeface="Calibri"/>
              <a:cs typeface="Calibri"/>
              <a:sym typeface="Calibri"/>
            </a:endParaRPr>
          </a:p>
        </p:txBody>
      </p:sp>
      <p:sp>
        <p:nvSpPr>
          <p:cNvPr id="411" name="Google Shape;411;p25"/>
          <p:cNvSpPr/>
          <p:nvPr/>
        </p:nvSpPr>
        <p:spPr>
          <a:xfrm>
            <a:off x="3625596" y="3246120"/>
            <a:ext cx="2075688" cy="713232"/>
          </a:xfrm>
          <a:prstGeom prst="rect">
            <a:avLst/>
          </a:prstGeom>
          <a:noFill/>
          <a:ln>
            <a:noFill/>
          </a:ln>
        </p:spPr>
        <p:txBody>
          <a:bodyPr spcFirstLastPara="1" wrap="square" lIns="0" tIns="0" rIns="0" bIns="0" anchor="t" anchorCtr="0">
            <a:noAutofit/>
          </a:bodyPr>
          <a:lstStyle/>
          <a:p>
            <a:pPr marL="0" marR="0" lvl="0" indent="0" algn="ctr" rtl="0">
              <a:lnSpc>
                <a:spcPct val="108000"/>
              </a:lnSpc>
              <a:spcBef>
                <a:spcPts val="0"/>
              </a:spcBef>
              <a:spcAft>
                <a:spcPts val="0"/>
              </a:spcAft>
              <a:buClr>
                <a:srgbClr val="5A6B7B"/>
              </a:buClr>
              <a:buSzPts val="1200"/>
              <a:buFont typeface="Calibri"/>
              <a:buNone/>
            </a:pPr>
            <a:r>
              <a:rPr lang="en-US" sz="1200" b="0" i="0" u="none" strike="noStrike" cap="none">
                <a:solidFill>
                  <a:srgbClr val="5A6B7B"/>
                </a:solidFill>
                <a:latin typeface="Calibri"/>
                <a:ea typeface="Calibri"/>
                <a:cs typeface="Calibri"/>
                <a:sym typeface="Calibri"/>
              </a:rPr>
              <a:t>Het model kent jouw situatie niet — geef het de juiste achtergrond.</a:t>
            </a:r>
            <a:endParaRPr sz="1200" b="0" i="0" u="none" strike="noStrike" cap="none">
              <a:solidFill>
                <a:schemeClr val="dk1"/>
              </a:solidFill>
              <a:latin typeface="Calibri"/>
              <a:ea typeface="Calibri"/>
              <a:cs typeface="Calibri"/>
              <a:sym typeface="Calibri"/>
            </a:endParaRPr>
          </a:p>
        </p:txBody>
      </p:sp>
      <p:sp>
        <p:nvSpPr>
          <p:cNvPr id="412" name="Google Shape;412;p25"/>
          <p:cNvSpPr/>
          <p:nvPr/>
        </p:nvSpPr>
        <p:spPr>
          <a:xfrm>
            <a:off x="6190488" y="1874520"/>
            <a:ext cx="2587752" cy="2194560"/>
          </a:xfrm>
          <a:prstGeom prst="roundRect">
            <a:avLst>
              <a:gd name="adj" fmla="val 4167"/>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25"/>
          <p:cNvSpPr/>
          <p:nvPr/>
        </p:nvSpPr>
        <p:spPr>
          <a:xfrm>
            <a:off x="7109460" y="2029968"/>
            <a:ext cx="749808" cy="749808"/>
          </a:xfrm>
          <a:prstGeom prst="ellipse">
            <a:avLst/>
          </a:pr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14" name="Google Shape;414;p25" descr="preencoded.png"/>
          <p:cNvPicPr preferRelativeResize="0"/>
          <p:nvPr/>
        </p:nvPicPr>
        <p:blipFill rotWithShape="1">
          <a:blip r:embed="rId5">
            <a:alphaModFix/>
          </a:blip>
          <a:srcRect/>
          <a:stretch/>
        </p:blipFill>
        <p:spPr>
          <a:xfrm>
            <a:off x="7289414" y="2209922"/>
            <a:ext cx="389900" cy="389900"/>
          </a:xfrm>
          <a:prstGeom prst="rect">
            <a:avLst/>
          </a:prstGeom>
          <a:noFill/>
          <a:ln>
            <a:noFill/>
          </a:ln>
        </p:spPr>
      </p:pic>
      <p:sp>
        <p:nvSpPr>
          <p:cNvPr id="415" name="Google Shape;415;p25"/>
          <p:cNvSpPr/>
          <p:nvPr/>
        </p:nvSpPr>
        <p:spPr>
          <a:xfrm>
            <a:off x="6373368" y="2834640"/>
            <a:ext cx="2221992" cy="384048"/>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1C2B3A"/>
              </a:buClr>
              <a:buSzPts val="1600"/>
              <a:buFont typeface="Cambria"/>
              <a:buNone/>
            </a:pPr>
            <a:r>
              <a:rPr lang="en-US" sz="1600" b="1" i="0" u="none" strike="noStrike" cap="none">
                <a:solidFill>
                  <a:srgbClr val="1C2B3A"/>
                </a:solidFill>
                <a:latin typeface="Cambria"/>
                <a:ea typeface="Cambria"/>
                <a:cs typeface="Cambria"/>
                <a:sym typeface="Cambria"/>
              </a:rPr>
              <a:t>Houd het compact</a:t>
            </a:r>
            <a:endParaRPr sz="1600" b="0" i="0" u="none" strike="noStrike" cap="none">
              <a:solidFill>
                <a:schemeClr val="dk1"/>
              </a:solidFill>
              <a:latin typeface="Calibri"/>
              <a:ea typeface="Calibri"/>
              <a:cs typeface="Calibri"/>
              <a:sym typeface="Calibri"/>
            </a:endParaRPr>
          </a:p>
        </p:txBody>
      </p:sp>
      <p:sp>
        <p:nvSpPr>
          <p:cNvPr id="416" name="Google Shape;416;p25"/>
          <p:cNvSpPr/>
          <p:nvPr/>
        </p:nvSpPr>
        <p:spPr>
          <a:xfrm>
            <a:off x="6446520" y="3246120"/>
            <a:ext cx="2075688" cy="713232"/>
          </a:xfrm>
          <a:prstGeom prst="rect">
            <a:avLst/>
          </a:prstGeom>
          <a:noFill/>
          <a:ln>
            <a:noFill/>
          </a:ln>
        </p:spPr>
        <p:txBody>
          <a:bodyPr spcFirstLastPara="1" wrap="square" lIns="0" tIns="0" rIns="0" bIns="0" anchor="t" anchorCtr="0">
            <a:noAutofit/>
          </a:bodyPr>
          <a:lstStyle/>
          <a:p>
            <a:pPr marL="0" marR="0" lvl="0" indent="0" algn="ctr" rtl="0">
              <a:lnSpc>
                <a:spcPct val="108000"/>
              </a:lnSpc>
              <a:spcBef>
                <a:spcPts val="0"/>
              </a:spcBef>
              <a:spcAft>
                <a:spcPts val="0"/>
              </a:spcAft>
              <a:buClr>
                <a:srgbClr val="5A6B7B"/>
              </a:buClr>
              <a:buSzPts val="1200"/>
              <a:buFont typeface="Calibri"/>
              <a:buNone/>
            </a:pPr>
            <a:r>
              <a:rPr lang="en-US" sz="1200" b="0" i="0" u="none" strike="noStrike" cap="none">
                <a:solidFill>
                  <a:srgbClr val="5A6B7B"/>
                </a:solidFill>
                <a:latin typeface="Calibri"/>
                <a:ea typeface="Calibri"/>
                <a:cs typeface="Calibri"/>
                <a:sym typeface="Calibri"/>
              </a:rPr>
              <a:t>Te veel ruis verzwakt je instructie. Nieuw onderwerp? Nieuw gesprek.</a:t>
            </a:r>
            <a:endParaRPr sz="1200" b="0" i="0" u="none" strike="noStrike" cap="none">
              <a:solidFill>
                <a:schemeClr val="dk1"/>
              </a:solidFill>
              <a:latin typeface="Calibri"/>
              <a:ea typeface="Calibri"/>
              <a:cs typeface="Calibri"/>
              <a:sym typeface="Calibri"/>
            </a:endParaRPr>
          </a:p>
        </p:txBody>
      </p:sp>
      <p:sp>
        <p:nvSpPr>
          <p:cNvPr id="417" name="Google Shape;417;p25"/>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Slimmer ondernemen met de AI-kracht van Visma</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422"/>
        <p:cNvGrpSpPr/>
        <p:nvPr/>
      </p:nvGrpSpPr>
      <p:grpSpPr>
        <a:xfrm>
          <a:off x="0" y="0"/>
          <a:ext cx="0" cy="0"/>
          <a:chOff x="0" y="0"/>
          <a:chExt cx="0" cy="0"/>
        </a:xfrm>
      </p:grpSpPr>
      <p:sp>
        <p:nvSpPr>
          <p:cNvPr id="423" name="Google Shape;423;p26"/>
          <p:cNvSpPr/>
          <p:nvPr/>
        </p:nvSpPr>
        <p:spPr>
          <a:xfrm>
            <a:off x="548640" y="402336"/>
            <a:ext cx="81381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i="0" u="none" strike="noStrike" cap="none">
                <a:solidFill>
                  <a:srgbClr val="2E9E92"/>
                </a:solidFill>
                <a:latin typeface="Calibri"/>
                <a:ea typeface="Calibri"/>
                <a:cs typeface="Calibri"/>
                <a:sym typeface="Calibri"/>
              </a:rPr>
              <a:t>WAT KUN JE ERMEE?</a:t>
            </a:r>
            <a:endParaRPr sz="1250" b="0" i="0" u="none" strike="noStrike" cap="none">
              <a:solidFill>
                <a:schemeClr val="dk1"/>
              </a:solidFill>
              <a:latin typeface="Calibri"/>
              <a:ea typeface="Calibri"/>
              <a:cs typeface="Calibri"/>
              <a:sym typeface="Calibri"/>
            </a:endParaRPr>
          </a:p>
        </p:txBody>
      </p:sp>
      <p:sp>
        <p:nvSpPr>
          <p:cNvPr id="424" name="Google Shape;424;p26"/>
          <p:cNvSpPr/>
          <p:nvPr/>
        </p:nvSpPr>
        <p:spPr>
          <a:xfrm>
            <a:off x="548640" y="676656"/>
            <a:ext cx="8138160" cy="77724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i="0" u="none" strike="noStrike" cap="none">
                <a:solidFill>
                  <a:srgbClr val="1C2B3A"/>
                </a:solidFill>
                <a:latin typeface="Cambria"/>
                <a:ea typeface="Cambria"/>
                <a:cs typeface="Cambria"/>
                <a:sym typeface="Cambria"/>
              </a:rPr>
              <a:t>De LLM is niet de voorspeller — wel de maker ervan</a:t>
            </a:r>
            <a:endParaRPr sz="3000" b="0" i="0" u="none" strike="noStrike" cap="none">
              <a:solidFill>
                <a:schemeClr val="dk1"/>
              </a:solidFill>
              <a:latin typeface="Calibri"/>
              <a:ea typeface="Calibri"/>
              <a:cs typeface="Calibri"/>
              <a:sym typeface="Calibri"/>
            </a:endParaRPr>
          </a:p>
        </p:txBody>
      </p:sp>
      <p:sp>
        <p:nvSpPr>
          <p:cNvPr id="425" name="Google Shape;425;p26"/>
          <p:cNvSpPr/>
          <p:nvPr/>
        </p:nvSpPr>
        <p:spPr>
          <a:xfrm>
            <a:off x="548640" y="1508760"/>
            <a:ext cx="4160520" cy="2560320"/>
          </a:xfrm>
          <a:prstGeom prst="rect">
            <a:avLst/>
          </a:prstGeom>
          <a:noFill/>
          <a:ln>
            <a:noFill/>
          </a:ln>
        </p:spPr>
        <p:txBody>
          <a:bodyPr spcFirstLastPara="1" wrap="square" lIns="0" tIns="0" rIns="0" bIns="0" anchor="t" anchorCtr="0">
            <a:noAutofit/>
          </a:bodyPr>
          <a:lstStyle/>
          <a:p>
            <a:pPr marL="0" marR="0" lvl="0" indent="0" algn="l" rtl="0">
              <a:lnSpc>
                <a:spcPct val="118000"/>
              </a:lnSpc>
              <a:spcBef>
                <a:spcPts val="0"/>
              </a:spcBef>
              <a:spcAft>
                <a:spcPts val="0"/>
              </a:spcAft>
              <a:buClr>
                <a:srgbClr val="44566A"/>
              </a:buClr>
              <a:buSzPts val="1450"/>
              <a:buFont typeface="Calibri"/>
              <a:buNone/>
            </a:pPr>
            <a:r>
              <a:rPr lang="en-US" sz="1450" b="0" i="0" u="none" strike="noStrike" cap="none">
                <a:solidFill>
                  <a:srgbClr val="44566A"/>
                </a:solidFill>
                <a:latin typeface="Calibri"/>
                <a:ea typeface="Calibri"/>
                <a:cs typeface="Calibri"/>
                <a:sym typeface="Calibri"/>
              </a:rPr>
              <a:t>Een LLM is sterk in taal, samenvatten en programmeren — niet in het voorspellen van cijfers. </a:t>
            </a:r>
            <a:r>
              <a:rPr lang="en-US" sz="1450" b="1" i="0" u="none" strike="noStrike" cap="none">
                <a:solidFill>
                  <a:srgbClr val="1C2B3A"/>
                </a:solidFill>
                <a:latin typeface="Calibri"/>
                <a:ea typeface="Calibri"/>
                <a:cs typeface="Calibri"/>
                <a:sym typeface="Calibri"/>
              </a:rPr>
              <a:t>Maar je kunt hem wél een voorspelmodel laten bouwen op jouw eigen data.</a:t>
            </a:r>
            <a:endParaRPr sz="1450" b="0" i="0" u="none" strike="noStrike" cap="none">
              <a:solidFill>
                <a:schemeClr val="dk1"/>
              </a:solidFill>
              <a:latin typeface="Calibri"/>
              <a:ea typeface="Calibri"/>
              <a:cs typeface="Calibri"/>
              <a:sym typeface="Calibri"/>
            </a:endParaRPr>
          </a:p>
          <a:p>
            <a:pPr marL="0" marR="0" lvl="0" indent="0" algn="l" rtl="0">
              <a:lnSpc>
                <a:spcPct val="118000"/>
              </a:lnSpc>
              <a:spcBef>
                <a:spcPts val="0"/>
              </a:spcBef>
              <a:spcAft>
                <a:spcPts val="0"/>
              </a:spcAft>
              <a:buClr>
                <a:schemeClr val="dk1"/>
              </a:buClr>
              <a:buSzPts val="1450"/>
              <a:buFont typeface="Calibri"/>
              <a:buNone/>
            </a:pPr>
            <a:endParaRPr sz="1450" b="0" i="0" u="none" strike="noStrike" cap="none">
              <a:solidFill>
                <a:schemeClr val="dk1"/>
              </a:solidFill>
              <a:latin typeface="Calibri"/>
              <a:ea typeface="Calibri"/>
              <a:cs typeface="Calibri"/>
              <a:sym typeface="Calibri"/>
            </a:endParaRPr>
          </a:p>
          <a:p>
            <a:pPr marL="0" marR="0" lvl="0" indent="0" algn="l" rtl="0">
              <a:lnSpc>
                <a:spcPct val="118000"/>
              </a:lnSpc>
              <a:spcBef>
                <a:spcPts val="0"/>
              </a:spcBef>
              <a:spcAft>
                <a:spcPts val="0"/>
              </a:spcAft>
              <a:buClr>
                <a:srgbClr val="44566A"/>
              </a:buClr>
              <a:buSzPts val="1450"/>
              <a:buFont typeface="Calibri"/>
              <a:buNone/>
            </a:pPr>
            <a:r>
              <a:rPr lang="en-US" sz="1450" b="0" i="0" u="none" strike="noStrike" cap="none">
                <a:solidFill>
                  <a:srgbClr val="44566A"/>
                </a:solidFill>
                <a:latin typeface="Calibri"/>
                <a:ea typeface="Calibri"/>
                <a:cs typeface="Calibri"/>
                <a:sym typeface="Calibri"/>
              </a:rPr>
              <a:t>En voor wat hij zelf niet goed kan, roept hij gespecialiseerde tools aan en verpakt de uitkomst in begrijpelijke taal.</a:t>
            </a:r>
            <a:endParaRPr sz="1450" b="0" i="0" u="none" strike="noStrike" cap="none">
              <a:solidFill>
                <a:schemeClr val="dk1"/>
              </a:solidFill>
              <a:latin typeface="Calibri"/>
              <a:ea typeface="Calibri"/>
              <a:cs typeface="Calibri"/>
              <a:sym typeface="Calibri"/>
            </a:endParaRPr>
          </a:p>
        </p:txBody>
      </p:sp>
      <p:sp>
        <p:nvSpPr>
          <p:cNvPr id="426" name="Google Shape;426;p26"/>
          <p:cNvSpPr/>
          <p:nvPr/>
        </p:nvSpPr>
        <p:spPr>
          <a:xfrm>
            <a:off x="4937760" y="1783080"/>
            <a:ext cx="3657600" cy="2194560"/>
          </a:xfrm>
          <a:prstGeom prst="roundRect">
            <a:avLst>
              <a:gd name="adj" fmla="val 4167"/>
            </a:avLst>
          </a:prstGeom>
          <a:solidFill>
            <a:srgbClr val="0E2A47"/>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26"/>
          <p:cNvSpPr/>
          <p:nvPr/>
        </p:nvSpPr>
        <p:spPr>
          <a:xfrm>
            <a:off x="5212080" y="2057400"/>
            <a:ext cx="31089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7FC9BF"/>
              </a:buClr>
              <a:buSzPts val="1100"/>
              <a:buFont typeface="Calibri"/>
              <a:buNone/>
            </a:pPr>
            <a:r>
              <a:rPr lang="en-US" sz="1100" b="1" i="0" u="none" strike="noStrike" cap="none">
                <a:solidFill>
                  <a:srgbClr val="7FC9BF"/>
                </a:solidFill>
                <a:latin typeface="Calibri"/>
                <a:ea typeface="Calibri"/>
                <a:cs typeface="Calibri"/>
                <a:sym typeface="Calibri"/>
              </a:rPr>
              <a:t>VOORBEELD-PROMPT</a:t>
            </a:r>
            <a:endParaRPr sz="1100" b="0" i="0" u="none" strike="noStrike" cap="none">
              <a:solidFill>
                <a:schemeClr val="dk1"/>
              </a:solidFill>
              <a:latin typeface="Calibri"/>
              <a:ea typeface="Calibri"/>
              <a:cs typeface="Calibri"/>
              <a:sym typeface="Calibri"/>
            </a:endParaRPr>
          </a:p>
        </p:txBody>
      </p:sp>
      <p:sp>
        <p:nvSpPr>
          <p:cNvPr id="428" name="Google Shape;428;p26"/>
          <p:cNvSpPr/>
          <p:nvPr/>
        </p:nvSpPr>
        <p:spPr>
          <a:xfrm>
            <a:off x="5212080" y="2377440"/>
            <a:ext cx="3154680" cy="1188720"/>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0"/>
              </a:spcBef>
              <a:spcAft>
                <a:spcPts val="0"/>
              </a:spcAft>
              <a:buClr>
                <a:srgbClr val="FFFFFF"/>
              </a:buClr>
              <a:buSzPts val="1650"/>
              <a:buFont typeface="Cambria"/>
              <a:buNone/>
            </a:pPr>
            <a:r>
              <a:rPr lang="en-US" sz="1650" b="0" i="1" u="none" strike="noStrike" cap="none">
                <a:solidFill>
                  <a:srgbClr val="FFFFFF"/>
                </a:solidFill>
                <a:latin typeface="Cambria"/>
                <a:ea typeface="Cambria"/>
                <a:cs typeface="Cambria"/>
                <a:sym typeface="Cambria"/>
              </a:rPr>
              <a:t>“Hier is mijn klantenbestand. Bouw een model dat voorspelt welke klanten dreigen op te zeggen.”</a:t>
            </a:r>
            <a:endParaRPr sz="1650" b="0" i="0" u="none" strike="noStrike" cap="none">
              <a:solidFill>
                <a:schemeClr val="dk1"/>
              </a:solidFill>
              <a:latin typeface="Calibri"/>
              <a:ea typeface="Calibri"/>
              <a:cs typeface="Calibri"/>
              <a:sym typeface="Calibri"/>
            </a:endParaRPr>
          </a:p>
        </p:txBody>
      </p:sp>
      <p:sp>
        <p:nvSpPr>
          <p:cNvPr id="429" name="Google Shape;429;p26"/>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Slimmer ondernemen met de AI-kracht van Visma</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34"/>
        <p:cNvGrpSpPr/>
        <p:nvPr/>
      </p:nvGrpSpPr>
      <p:grpSpPr>
        <a:xfrm>
          <a:off x="0" y="0"/>
          <a:ext cx="0" cy="0"/>
          <a:chOff x="0" y="0"/>
          <a:chExt cx="0" cy="0"/>
        </a:xfrm>
      </p:grpSpPr>
      <p:sp>
        <p:nvSpPr>
          <p:cNvPr id="435" name="Google Shape;435;p27"/>
          <p:cNvSpPr/>
          <p:nvPr/>
        </p:nvSpPr>
        <p:spPr>
          <a:xfrm>
            <a:off x="685800" y="1554480"/>
            <a:ext cx="5486400"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E8A33D"/>
              </a:buClr>
              <a:buSzPts val="1500"/>
              <a:buFont typeface="Calibri"/>
              <a:buNone/>
            </a:pPr>
            <a:r>
              <a:rPr lang="en-US" sz="1500" b="1" i="0" u="none" strike="noStrike" cap="none">
                <a:solidFill>
                  <a:srgbClr val="E8A33D"/>
                </a:solidFill>
                <a:latin typeface="Calibri"/>
                <a:ea typeface="Calibri"/>
                <a:cs typeface="Calibri"/>
                <a:sym typeface="Calibri"/>
              </a:rPr>
              <a:t>TERUG NAAR VISMA</a:t>
            </a:r>
            <a:endParaRPr sz="1500" b="0" i="0" u="none" strike="noStrike" cap="none">
              <a:solidFill>
                <a:schemeClr val="dk1"/>
              </a:solidFill>
              <a:latin typeface="Calibri"/>
              <a:ea typeface="Calibri"/>
              <a:cs typeface="Calibri"/>
              <a:sym typeface="Calibri"/>
            </a:endParaRPr>
          </a:p>
        </p:txBody>
      </p:sp>
      <p:sp>
        <p:nvSpPr>
          <p:cNvPr id="436" name="Google Shape;436;p27"/>
          <p:cNvSpPr/>
          <p:nvPr/>
        </p:nvSpPr>
        <p:spPr>
          <a:xfrm>
            <a:off x="658368" y="1947672"/>
            <a:ext cx="7680960" cy="109728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FFFFFF"/>
              </a:buClr>
              <a:buSzPts val="3800"/>
              <a:buFont typeface="Cambria"/>
              <a:buNone/>
            </a:pPr>
            <a:r>
              <a:rPr lang="en-US" sz="3800" b="1" i="0" u="none" strike="noStrike" cap="none">
                <a:solidFill>
                  <a:srgbClr val="FFFFFF"/>
                </a:solidFill>
                <a:latin typeface="Cambria"/>
                <a:ea typeface="Cambria"/>
                <a:cs typeface="Cambria"/>
                <a:sym typeface="Cambria"/>
              </a:rPr>
              <a:t>En wat doet Visma hier zelf mee?</a:t>
            </a:r>
            <a:endParaRPr sz="3800" b="0" i="0" u="none" strike="noStrike" cap="none">
              <a:solidFill>
                <a:schemeClr val="dk1"/>
              </a:solidFill>
              <a:latin typeface="Calibri"/>
              <a:ea typeface="Calibri"/>
              <a:cs typeface="Calibri"/>
              <a:sym typeface="Calibri"/>
            </a:endParaRPr>
          </a:p>
        </p:txBody>
      </p:sp>
      <p:sp>
        <p:nvSpPr>
          <p:cNvPr id="437" name="Google Shape;437;p27"/>
          <p:cNvSpPr/>
          <p:nvPr/>
        </p:nvSpPr>
        <p:spPr>
          <a:xfrm>
            <a:off x="685800" y="3108960"/>
            <a:ext cx="7315200" cy="5486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CFE0EE"/>
              </a:buClr>
              <a:buSzPts val="1600"/>
              <a:buFont typeface="Calibri"/>
              <a:buNone/>
            </a:pPr>
            <a:r>
              <a:rPr lang="en-US" sz="1600" b="0" i="0" u="none" strike="noStrike" cap="none">
                <a:solidFill>
                  <a:srgbClr val="CFE0EE"/>
                </a:solidFill>
                <a:latin typeface="Calibri"/>
                <a:ea typeface="Calibri"/>
                <a:cs typeface="Calibri"/>
                <a:sym typeface="Calibri"/>
              </a:rPr>
              <a:t>Geen hype — AI verweven in producten, processen én de manier van bouwen</a:t>
            </a:r>
            <a:endParaRPr sz="1600" b="0" i="0" u="none" strike="noStrike" cap="none">
              <a:solidFill>
                <a:schemeClr val="dk1"/>
              </a:solidFill>
              <a:latin typeface="Calibri"/>
              <a:ea typeface="Calibri"/>
              <a:cs typeface="Calibri"/>
              <a:sym typeface="Calibri"/>
            </a:endParaRPr>
          </a:p>
        </p:txBody>
      </p:sp>
      <p:sp>
        <p:nvSpPr>
          <p:cNvPr id="438" name="Google Shape;438;p27"/>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Slimmer ondernemen met de AI-kracht van Visma</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443"/>
        <p:cNvGrpSpPr/>
        <p:nvPr/>
      </p:nvGrpSpPr>
      <p:grpSpPr>
        <a:xfrm>
          <a:off x="0" y="0"/>
          <a:ext cx="0" cy="0"/>
          <a:chOff x="0" y="0"/>
          <a:chExt cx="0" cy="0"/>
        </a:xfrm>
      </p:grpSpPr>
      <p:sp>
        <p:nvSpPr>
          <p:cNvPr id="444" name="Google Shape;444;p28"/>
          <p:cNvSpPr/>
          <p:nvPr/>
        </p:nvSpPr>
        <p:spPr>
          <a:xfrm>
            <a:off x="548640" y="402336"/>
            <a:ext cx="81381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i="0" u="none" strike="noStrike" cap="none">
                <a:solidFill>
                  <a:srgbClr val="2E9E92"/>
                </a:solidFill>
                <a:latin typeface="Calibri"/>
                <a:ea typeface="Calibri"/>
                <a:cs typeface="Calibri"/>
                <a:sym typeface="Calibri"/>
              </a:rPr>
              <a:t>DE KRACHT VAN SCHAAL</a:t>
            </a:r>
            <a:endParaRPr sz="1250" b="0" i="0" u="none" strike="noStrike" cap="none">
              <a:solidFill>
                <a:schemeClr val="dk1"/>
              </a:solidFill>
              <a:latin typeface="Calibri"/>
              <a:ea typeface="Calibri"/>
              <a:cs typeface="Calibri"/>
              <a:sym typeface="Calibri"/>
            </a:endParaRPr>
          </a:p>
        </p:txBody>
      </p:sp>
      <p:sp>
        <p:nvSpPr>
          <p:cNvPr id="445" name="Google Shape;445;p28"/>
          <p:cNvSpPr/>
          <p:nvPr/>
        </p:nvSpPr>
        <p:spPr>
          <a:xfrm>
            <a:off x="548640" y="676656"/>
            <a:ext cx="8138160" cy="77724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i="0" u="none" strike="noStrike" cap="none">
                <a:solidFill>
                  <a:srgbClr val="1C2B3A"/>
                </a:solidFill>
                <a:latin typeface="Cambria"/>
                <a:ea typeface="Cambria"/>
                <a:cs typeface="Cambria"/>
                <a:sym typeface="Cambria"/>
              </a:rPr>
              <a:t>Een eigen Machine Learning-engine</a:t>
            </a:r>
            <a:endParaRPr sz="3000" b="0" i="0" u="none" strike="noStrike" cap="none">
              <a:solidFill>
                <a:schemeClr val="dk1"/>
              </a:solidFill>
              <a:latin typeface="Calibri"/>
              <a:ea typeface="Calibri"/>
              <a:cs typeface="Calibri"/>
              <a:sym typeface="Calibri"/>
            </a:endParaRPr>
          </a:p>
        </p:txBody>
      </p:sp>
      <p:sp>
        <p:nvSpPr>
          <p:cNvPr id="446" name="Google Shape;446;p28"/>
          <p:cNvSpPr/>
          <p:nvPr/>
        </p:nvSpPr>
        <p:spPr>
          <a:xfrm>
            <a:off x="548640" y="1481328"/>
            <a:ext cx="4160520" cy="1463040"/>
          </a:xfrm>
          <a:prstGeom prst="rect">
            <a:avLst/>
          </a:prstGeom>
          <a:noFill/>
          <a:ln>
            <a:noFill/>
          </a:ln>
        </p:spPr>
        <p:txBody>
          <a:bodyPr spcFirstLastPara="1" wrap="square" lIns="0" tIns="0" rIns="0" bIns="0" anchor="t" anchorCtr="0">
            <a:noAutofit/>
          </a:bodyPr>
          <a:lstStyle/>
          <a:p>
            <a:pPr marL="0" marR="0" lvl="0" indent="0" algn="l" rtl="0">
              <a:lnSpc>
                <a:spcPct val="118000"/>
              </a:lnSpc>
              <a:spcBef>
                <a:spcPts val="0"/>
              </a:spcBef>
              <a:spcAft>
                <a:spcPts val="0"/>
              </a:spcAft>
              <a:buClr>
                <a:srgbClr val="44566A"/>
              </a:buClr>
              <a:buSzPts val="1500"/>
              <a:buFont typeface="Calibri"/>
              <a:buNone/>
            </a:pPr>
            <a:r>
              <a:rPr lang="en-US" sz="1500" b="0" i="0" u="none" strike="noStrike" cap="none">
                <a:solidFill>
                  <a:srgbClr val="44566A"/>
                </a:solidFill>
                <a:latin typeface="Calibri"/>
                <a:ea typeface="Calibri"/>
                <a:cs typeface="Calibri"/>
                <a:sym typeface="Calibri"/>
              </a:rPr>
              <a:t>Terwijl anderen generieke AI op hun software plakken, bouwt Visma al ruim tien jaar een </a:t>
            </a:r>
            <a:r>
              <a:rPr lang="en-US" sz="1500" b="1" i="0" u="none" strike="noStrike" cap="none">
                <a:solidFill>
                  <a:srgbClr val="1C2B3A"/>
                </a:solidFill>
                <a:latin typeface="Calibri"/>
                <a:ea typeface="Calibri"/>
                <a:cs typeface="Calibri"/>
                <a:sym typeface="Calibri"/>
              </a:rPr>
              <a:t>eigen ML-engine</a:t>
            </a:r>
            <a:r>
              <a:rPr lang="en-US" sz="1500" b="0" i="0" u="none" strike="noStrike" cap="none">
                <a:solidFill>
                  <a:srgbClr val="44566A"/>
                </a:solidFill>
                <a:latin typeface="Calibri"/>
                <a:ea typeface="Calibri"/>
                <a:cs typeface="Calibri"/>
                <a:sym typeface="Calibri"/>
              </a:rPr>
              <a:t>. Die leest documenten automatisch uit — facturen, bonnen, transacties.</a:t>
            </a:r>
            <a:endParaRPr sz="1500" b="0" i="0" u="none" strike="noStrike" cap="none">
              <a:solidFill>
                <a:schemeClr val="dk1"/>
              </a:solidFill>
              <a:latin typeface="Calibri"/>
              <a:ea typeface="Calibri"/>
              <a:cs typeface="Calibri"/>
              <a:sym typeface="Calibri"/>
            </a:endParaRPr>
          </a:p>
        </p:txBody>
      </p:sp>
      <p:sp>
        <p:nvSpPr>
          <p:cNvPr id="447" name="Google Shape;447;p28"/>
          <p:cNvSpPr/>
          <p:nvPr/>
        </p:nvSpPr>
        <p:spPr>
          <a:xfrm>
            <a:off x="548640" y="2743200"/>
            <a:ext cx="1965960" cy="1417320"/>
          </a:xfrm>
          <a:prstGeom prst="roundRect">
            <a:avLst>
              <a:gd name="adj" fmla="val 6452"/>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8"/>
          <p:cNvSpPr/>
          <p:nvPr/>
        </p:nvSpPr>
        <p:spPr>
          <a:xfrm>
            <a:off x="621792" y="3035808"/>
            <a:ext cx="1819656" cy="50292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2E9E92"/>
              </a:buClr>
              <a:buSzPts val="2600"/>
              <a:buFont typeface="Cambria"/>
              <a:buNone/>
            </a:pPr>
            <a:r>
              <a:rPr lang="en-US" sz="2600" b="1" i="0" u="none" strike="noStrike" cap="none">
                <a:solidFill>
                  <a:srgbClr val="2E9E92"/>
                </a:solidFill>
                <a:latin typeface="Cambria"/>
                <a:ea typeface="Cambria"/>
                <a:cs typeface="Cambria"/>
                <a:sym typeface="Cambria"/>
              </a:rPr>
              <a:t>224 mln</a:t>
            </a:r>
            <a:endParaRPr sz="2600" b="0" i="0" u="none" strike="noStrike" cap="none">
              <a:solidFill>
                <a:schemeClr val="dk1"/>
              </a:solidFill>
              <a:latin typeface="Calibri"/>
              <a:ea typeface="Calibri"/>
              <a:cs typeface="Calibri"/>
              <a:sym typeface="Calibri"/>
            </a:endParaRPr>
          </a:p>
        </p:txBody>
      </p:sp>
      <p:sp>
        <p:nvSpPr>
          <p:cNvPr id="449" name="Google Shape;449;p28"/>
          <p:cNvSpPr/>
          <p:nvPr/>
        </p:nvSpPr>
        <p:spPr>
          <a:xfrm>
            <a:off x="694944" y="3584448"/>
            <a:ext cx="1673352" cy="502920"/>
          </a:xfrm>
          <a:prstGeom prst="rect">
            <a:avLst/>
          </a:prstGeom>
          <a:noFill/>
          <a:ln>
            <a:noFill/>
          </a:ln>
        </p:spPr>
        <p:txBody>
          <a:bodyPr spcFirstLastPara="1" wrap="square" lIns="0" tIns="0" rIns="0" bIns="0" anchor="t" anchorCtr="0">
            <a:noAutofit/>
          </a:bodyPr>
          <a:lstStyle/>
          <a:p>
            <a:pPr marL="0" marR="0" lvl="0" indent="0" algn="ctr" rtl="0">
              <a:lnSpc>
                <a:spcPct val="105000"/>
              </a:lnSpc>
              <a:spcBef>
                <a:spcPts val="0"/>
              </a:spcBef>
              <a:spcAft>
                <a:spcPts val="0"/>
              </a:spcAft>
              <a:buClr>
                <a:srgbClr val="5A6B7B"/>
              </a:buClr>
              <a:buSzPts val="1100"/>
              <a:buFont typeface="Calibri"/>
              <a:buNone/>
            </a:pPr>
            <a:r>
              <a:rPr lang="en-US" sz="1100" b="0" i="0" u="none" strike="noStrike" cap="none">
                <a:solidFill>
                  <a:srgbClr val="5A6B7B"/>
                </a:solidFill>
                <a:latin typeface="Calibri"/>
                <a:ea typeface="Calibri"/>
                <a:cs typeface="Calibri"/>
                <a:sym typeface="Calibri"/>
              </a:rPr>
              <a:t>documenten verwerkt in 2025</a:t>
            </a:r>
            <a:endParaRPr sz="1100" b="0" i="0" u="none" strike="noStrike" cap="none">
              <a:solidFill>
                <a:schemeClr val="dk1"/>
              </a:solidFill>
              <a:latin typeface="Calibri"/>
              <a:ea typeface="Calibri"/>
              <a:cs typeface="Calibri"/>
              <a:sym typeface="Calibri"/>
            </a:endParaRPr>
          </a:p>
        </p:txBody>
      </p:sp>
      <p:sp>
        <p:nvSpPr>
          <p:cNvPr id="450" name="Google Shape;450;p28"/>
          <p:cNvSpPr/>
          <p:nvPr/>
        </p:nvSpPr>
        <p:spPr>
          <a:xfrm>
            <a:off x="2679192" y="2743200"/>
            <a:ext cx="1965960" cy="1417320"/>
          </a:xfrm>
          <a:prstGeom prst="roundRect">
            <a:avLst>
              <a:gd name="adj" fmla="val 6452"/>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8"/>
          <p:cNvSpPr/>
          <p:nvPr/>
        </p:nvSpPr>
        <p:spPr>
          <a:xfrm>
            <a:off x="2752344" y="3035808"/>
            <a:ext cx="1819656" cy="50292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E8A33D"/>
              </a:buClr>
              <a:buSzPts val="2600"/>
              <a:buFont typeface="Cambria"/>
              <a:buNone/>
            </a:pPr>
            <a:r>
              <a:rPr lang="en-US" sz="2600" b="1" i="0" u="none" strike="noStrike" cap="none">
                <a:solidFill>
                  <a:srgbClr val="E8A33D"/>
                </a:solidFill>
                <a:latin typeface="Cambria"/>
                <a:ea typeface="Cambria"/>
                <a:cs typeface="Cambria"/>
                <a:sym typeface="Cambria"/>
              </a:rPr>
              <a:t>+30%</a:t>
            </a:r>
            <a:endParaRPr sz="2600" b="0" i="0" u="none" strike="noStrike" cap="none">
              <a:solidFill>
                <a:schemeClr val="dk1"/>
              </a:solidFill>
              <a:latin typeface="Calibri"/>
              <a:ea typeface="Calibri"/>
              <a:cs typeface="Calibri"/>
              <a:sym typeface="Calibri"/>
            </a:endParaRPr>
          </a:p>
        </p:txBody>
      </p:sp>
      <p:sp>
        <p:nvSpPr>
          <p:cNvPr id="452" name="Google Shape;452;p28"/>
          <p:cNvSpPr/>
          <p:nvPr/>
        </p:nvSpPr>
        <p:spPr>
          <a:xfrm>
            <a:off x="2825496" y="3584448"/>
            <a:ext cx="1673352" cy="502920"/>
          </a:xfrm>
          <a:prstGeom prst="rect">
            <a:avLst/>
          </a:prstGeom>
          <a:noFill/>
          <a:ln>
            <a:noFill/>
          </a:ln>
        </p:spPr>
        <p:txBody>
          <a:bodyPr spcFirstLastPara="1" wrap="square" lIns="0" tIns="0" rIns="0" bIns="0" anchor="t" anchorCtr="0">
            <a:noAutofit/>
          </a:bodyPr>
          <a:lstStyle/>
          <a:p>
            <a:pPr marL="0" marR="0" lvl="0" indent="0" algn="ctr" rtl="0">
              <a:lnSpc>
                <a:spcPct val="105000"/>
              </a:lnSpc>
              <a:spcBef>
                <a:spcPts val="0"/>
              </a:spcBef>
              <a:spcAft>
                <a:spcPts val="0"/>
              </a:spcAft>
              <a:buClr>
                <a:srgbClr val="5A6B7B"/>
              </a:buClr>
              <a:buSzPts val="1100"/>
              <a:buFont typeface="Calibri"/>
              <a:buNone/>
            </a:pPr>
            <a:r>
              <a:rPr lang="en-US" sz="1100" b="0" i="0" u="none" strike="noStrike" cap="none">
                <a:solidFill>
                  <a:srgbClr val="5A6B7B"/>
                </a:solidFill>
                <a:latin typeface="Calibri"/>
                <a:ea typeface="Calibri"/>
                <a:cs typeface="Calibri"/>
                <a:sym typeface="Calibri"/>
              </a:rPr>
              <a:t>nauwkeuriger uitlezen dan generieke AI</a:t>
            </a:r>
            <a:endParaRPr sz="1100" b="0" i="0" u="none" strike="noStrike" cap="none">
              <a:solidFill>
                <a:schemeClr val="dk1"/>
              </a:solidFill>
              <a:latin typeface="Calibri"/>
              <a:ea typeface="Calibri"/>
              <a:cs typeface="Calibri"/>
              <a:sym typeface="Calibri"/>
            </a:endParaRPr>
          </a:p>
        </p:txBody>
      </p:sp>
      <p:sp>
        <p:nvSpPr>
          <p:cNvPr id="453" name="Google Shape;453;p28"/>
          <p:cNvSpPr/>
          <p:nvPr/>
        </p:nvSpPr>
        <p:spPr>
          <a:xfrm>
            <a:off x="4937760" y="1783080"/>
            <a:ext cx="3657600" cy="2423160"/>
          </a:xfrm>
          <a:prstGeom prst="roundRect">
            <a:avLst>
              <a:gd name="adj" fmla="val 3774"/>
            </a:avLst>
          </a:prstGeom>
          <a:solidFill>
            <a:srgbClr val="0E2A47"/>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8"/>
          <p:cNvSpPr/>
          <p:nvPr/>
        </p:nvSpPr>
        <p:spPr>
          <a:xfrm>
            <a:off x="5029200" y="1965960"/>
            <a:ext cx="914400" cy="914400"/>
          </a:xfrm>
          <a:prstGeom prst="ellipse">
            <a:avLst/>
          </a:prstGeom>
          <a:solidFill>
            <a:srgbClr val="1535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55" name="Google Shape;455;p28" descr="preencoded.png"/>
          <p:cNvPicPr preferRelativeResize="0"/>
          <p:nvPr/>
        </p:nvPicPr>
        <p:blipFill rotWithShape="1">
          <a:blip r:embed="rId3">
            <a:alphaModFix/>
          </a:blip>
          <a:srcRect/>
          <a:stretch/>
        </p:blipFill>
        <p:spPr>
          <a:xfrm>
            <a:off x="5248656" y="2185416"/>
            <a:ext cx="475488" cy="475488"/>
          </a:xfrm>
          <a:prstGeom prst="rect">
            <a:avLst/>
          </a:prstGeom>
          <a:noFill/>
          <a:ln>
            <a:noFill/>
          </a:ln>
        </p:spPr>
      </p:pic>
      <p:sp>
        <p:nvSpPr>
          <p:cNvPr id="456" name="Google Shape;456;p28"/>
          <p:cNvSpPr/>
          <p:nvPr/>
        </p:nvSpPr>
        <p:spPr>
          <a:xfrm>
            <a:off x="6126480" y="2148840"/>
            <a:ext cx="2286000"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1800"/>
              <a:buFont typeface="Cambria"/>
              <a:buNone/>
            </a:pPr>
            <a:r>
              <a:rPr lang="en-US" sz="1800" b="1" i="0" u="none" strike="noStrike" cap="none">
                <a:solidFill>
                  <a:srgbClr val="FFFFFF"/>
                </a:solidFill>
                <a:latin typeface="Cambria"/>
                <a:ea typeface="Cambria"/>
                <a:cs typeface="Cambria"/>
                <a:sym typeface="Cambria"/>
              </a:rPr>
              <a:t>Smartscan</a:t>
            </a:r>
            <a:endParaRPr sz="1800" b="0" i="0" u="none" strike="noStrike" cap="none">
              <a:solidFill>
                <a:schemeClr val="dk1"/>
              </a:solidFill>
              <a:latin typeface="Calibri"/>
              <a:ea typeface="Calibri"/>
              <a:cs typeface="Calibri"/>
              <a:sym typeface="Calibri"/>
            </a:endParaRPr>
          </a:p>
        </p:txBody>
      </p:sp>
      <p:sp>
        <p:nvSpPr>
          <p:cNvPr id="457" name="Google Shape;457;p28"/>
          <p:cNvSpPr/>
          <p:nvPr/>
        </p:nvSpPr>
        <p:spPr>
          <a:xfrm>
            <a:off x="5257800" y="3063240"/>
            <a:ext cx="3063240" cy="1005840"/>
          </a:xfrm>
          <a:prstGeom prst="rect">
            <a:avLst/>
          </a:prstGeom>
          <a:noFill/>
          <a:ln>
            <a:noFill/>
          </a:ln>
        </p:spPr>
        <p:txBody>
          <a:bodyPr spcFirstLastPara="1" wrap="square" lIns="0" tIns="0" rIns="0" bIns="0" anchor="t" anchorCtr="0">
            <a:noAutofit/>
          </a:bodyPr>
          <a:lstStyle/>
          <a:p>
            <a:pPr marL="0" marR="0" lvl="0" indent="0" algn="l" rtl="0">
              <a:lnSpc>
                <a:spcPct val="112000"/>
              </a:lnSpc>
              <a:spcBef>
                <a:spcPts val="0"/>
              </a:spcBef>
              <a:spcAft>
                <a:spcPts val="0"/>
              </a:spcAft>
              <a:buClr>
                <a:srgbClr val="CFE0EE"/>
              </a:buClr>
              <a:buSzPts val="1250"/>
              <a:buFont typeface="Calibri"/>
              <a:buNone/>
            </a:pPr>
            <a:r>
              <a:rPr lang="en-US" sz="1250" b="0" i="0" u="none" strike="noStrike" cap="none">
                <a:solidFill>
                  <a:srgbClr val="CFE0EE"/>
                </a:solidFill>
                <a:latin typeface="Calibri"/>
                <a:ea typeface="Calibri"/>
                <a:cs typeface="Calibri"/>
                <a:sym typeface="Calibri"/>
              </a:rPr>
              <a:t>De engine achter automatische documentherkenning in tal van Visma-producten — die jou uren overtypen bespaart.</a:t>
            </a:r>
            <a:endParaRPr sz="1250" b="0" i="0" u="none" strike="noStrike" cap="none">
              <a:solidFill>
                <a:schemeClr val="dk1"/>
              </a:solidFill>
              <a:latin typeface="Calibri"/>
              <a:ea typeface="Calibri"/>
              <a:cs typeface="Calibri"/>
              <a:sym typeface="Calibri"/>
            </a:endParaRPr>
          </a:p>
        </p:txBody>
      </p:sp>
      <p:sp>
        <p:nvSpPr>
          <p:cNvPr id="458" name="Google Shape;458;p28"/>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Slimmer ondernemen met de AI-kracht van Visma</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463"/>
        <p:cNvGrpSpPr/>
        <p:nvPr/>
      </p:nvGrpSpPr>
      <p:grpSpPr>
        <a:xfrm>
          <a:off x="0" y="0"/>
          <a:ext cx="0" cy="0"/>
          <a:chOff x="0" y="0"/>
          <a:chExt cx="0" cy="0"/>
        </a:xfrm>
      </p:grpSpPr>
      <p:sp>
        <p:nvSpPr>
          <p:cNvPr id="464" name="Google Shape;464;p29"/>
          <p:cNvSpPr/>
          <p:nvPr/>
        </p:nvSpPr>
        <p:spPr>
          <a:xfrm>
            <a:off x="548640" y="402336"/>
            <a:ext cx="81381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i="0" u="none" strike="noStrike" cap="none">
                <a:solidFill>
                  <a:srgbClr val="2E9E92"/>
                </a:solidFill>
                <a:latin typeface="Calibri"/>
                <a:ea typeface="Calibri"/>
                <a:cs typeface="Calibri"/>
                <a:sym typeface="Calibri"/>
              </a:rPr>
              <a:t>GECERTIFICEERDE SLIMHEID</a:t>
            </a:r>
            <a:endParaRPr sz="1250" b="0" i="0" u="none" strike="noStrike" cap="none">
              <a:solidFill>
                <a:schemeClr val="dk1"/>
              </a:solidFill>
              <a:latin typeface="Calibri"/>
              <a:ea typeface="Calibri"/>
              <a:cs typeface="Calibri"/>
              <a:sym typeface="Calibri"/>
            </a:endParaRPr>
          </a:p>
        </p:txBody>
      </p:sp>
      <p:sp>
        <p:nvSpPr>
          <p:cNvPr id="465" name="Google Shape;465;p29"/>
          <p:cNvSpPr/>
          <p:nvPr/>
        </p:nvSpPr>
        <p:spPr>
          <a:xfrm>
            <a:off x="548640" y="676656"/>
            <a:ext cx="8138160" cy="77724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i="0" u="none" strike="noStrike" cap="none">
                <a:solidFill>
                  <a:srgbClr val="1C2B3A"/>
                </a:solidFill>
                <a:latin typeface="Cambria"/>
                <a:ea typeface="Cambria"/>
                <a:cs typeface="Cambria"/>
                <a:sym typeface="Cambria"/>
              </a:rPr>
              <a:t>AI die slaagt voor het belastingexamen</a:t>
            </a:r>
            <a:endParaRPr sz="3000" b="0" i="0" u="none" strike="noStrike" cap="none">
              <a:solidFill>
                <a:schemeClr val="dk1"/>
              </a:solidFill>
              <a:latin typeface="Calibri"/>
              <a:ea typeface="Calibri"/>
              <a:cs typeface="Calibri"/>
              <a:sym typeface="Calibri"/>
            </a:endParaRPr>
          </a:p>
        </p:txBody>
      </p:sp>
      <p:sp>
        <p:nvSpPr>
          <p:cNvPr id="466" name="Google Shape;466;p29"/>
          <p:cNvSpPr/>
          <p:nvPr/>
        </p:nvSpPr>
        <p:spPr>
          <a:xfrm>
            <a:off x="685800" y="2103120"/>
            <a:ext cx="1463040" cy="1463040"/>
          </a:xfrm>
          <a:prstGeom prst="ellipse">
            <a:avLst/>
          </a:prstGeom>
          <a:solidFill>
            <a:srgbClr val="F6E2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67" name="Google Shape;467;p29" descr="preencoded.png"/>
          <p:cNvPicPr preferRelativeResize="0"/>
          <p:nvPr/>
        </p:nvPicPr>
        <p:blipFill rotWithShape="1">
          <a:blip r:embed="rId3">
            <a:alphaModFix/>
          </a:blip>
          <a:srcRect/>
          <a:stretch/>
        </p:blipFill>
        <p:spPr>
          <a:xfrm>
            <a:off x="1036930" y="2454250"/>
            <a:ext cx="760781" cy="760781"/>
          </a:xfrm>
          <a:prstGeom prst="rect">
            <a:avLst/>
          </a:prstGeom>
          <a:noFill/>
          <a:ln>
            <a:noFill/>
          </a:ln>
        </p:spPr>
      </p:pic>
      <p:sp>
        <p:nvSpPr>
          <p:cNvPr id="468" name="Google Shape;468;p29"/>
          <p:cNvSpPr/>
          <p:nvPr/>
        </p:nvSpPr>
        <p:spPr>
          <a:xfrm>
            <a:off x="2514650" y="2020163"/>
            <a:ext cx="6080700" cy="2028900"/>
          </a:xfrm>
          <a:prstGeom prst="rect">
            <a:avLst/>
          </a:prstGeom>
          <a:noFill/>
          <a:ln>
            <a:noFill/>
          </a:ln>
        </p:spPr>
        <p:txBody>
          <a:bodyPr spcFirstLastPara="1" wrap="square" lIns="0" tIns="0" rIns="0" bIns="0" anchor="t" anchorCtr="0">
            <a:noAutofit/>
          </a:bodyPr>
          <a:lstStyle/>
          <a:p>
            <a:pPr marL="0" marR="0" lvl="0" indent="0" algn="l" rtl="0">
              <a:lnSpc>
                <a:spcPct val="120000"/>
              </a:lnSpc>
              <a:spcBef>
                <a:spcPts val="0"/>
              </a:spcBef>
              <a:spcAft>
                <a:spcPts val="0"/>
              </a:spcAft>
              <a:buClr>
                <a:srgbClr val="44566A"/>
              </a:buClr>
              <a:buSzPts val="1500"/>
              <a:buFont typeface="Calibri"/>
              <a:buNone/>
            </a:pPr>
            <a:r>
              <a:rPr lang="en-US" sz="1500" b="0" i="0" u="none" strike="noStrike" cap="none">
                <a:solidFill>
                  <a:srgbClr val="44566A"/>
                </a:solidFill>
                <a:latin typeface="Calibri"/>
                <a:ea typeface="Calibri"/>
                <a:cs typeface="Calibri"/>
                <a:sym typeface="Calibri"/>
              </a:rPr>
              <a:t>Visma’s Taxy.io werd de </a:t>
            </a:r>
            <a:r>
              <a:rPr lang="en-US" sz="1500" b="1" i="0" u="none" strike="noStrike" cap="none">
                <a:solidFill>
                  <a:srgbClr val="1C2B3A"/>
                </a:solidFill>
                <a:latin typeface="Calibri"/>
                <a:ea typeface="Calibri"/>
                <a:cs typeface="Calibri"/>
                <a:sym typeface="Calibri"/>
              </a:rPr>
              <a:t>eerste digitale assistent die slaagde voor het officiële Duitse belastingadviseurs-examen</a:t>
            </a:r>
            <a:r>
              <a:rPr lang="en-US" sz="1500" b="0" i="0" u="none" strike="noStrike" cap="none">
                <a:solidFill>
                  <a:srgbClr val="44566A"/>
                </a:solidFill>
                <a:latin typeface="Calibri"/>
                <a:ea typeface="Calibri"/>
                <a:cs typeface="Calibri"/>
                <a:sym typeface="Calibri"/>
              </a:rPr>
              <a:t> — een examen waar mensen één à twee jaar voor studeren en waar de helft op zakt.</a:t>
            </a:r>
            <a:endParaRPr sz="1500" b="0" i="0" u="none" strike="noStrike" cap="none">
              <a:solidFill>
                <a:schemeClr val="dk1"/>
              </a:solidFill>
              <a:latin typeface="Calibri"/>
              <a:ea typeface="Calibri"/>
              <a:cs typeface="Calibri"/>
              <a:sym typeface="Calibri"/>
            </a:endParaRPr>
          </a:p>
          <a:p>
            <a:pPr marL="0" marR="0" lvl="0" indent="0" algn="l" rtl="0">
              <a:lnSpc>
                <a:spcPct val="120000"/>
              </a:lnSpc>
              <a:spcBef>
                <a:spcPts val="0"/>
              </a:spcBef>
              <a:spcAft>
                <a:spcPts val="0"/>
              </a:spcAft>
              <a:buClr>
                <a:schemeClr val="dk1"/>
              </a:buClr>
              <a:buSzPts val="1500"/>
              <a:buFont typeface="Calibri"/>
              <a:buNone/>
            </a:pPr>
            <a:endParaRPr sz="1500" b="0" i="0" u="none" strike="noStrike" cap="none">
              <a:solidFill>
                <a:schemeClr val="dk1"/>
              </a:solidFill>
              <a:latin typeface="Calibri"/>
              <a:ea typeface="Calibri"/>
              <a:cs typeface="Calibri"/>
              <a:sym typeface="Calibri"/>
            </a:endParaRPr>
          </a:p>
          <a:p>
            <a:pPr marL="0" marR="0" lvl="0" indent="0" algn="l" rtl="0">
              <a:lnSpc>
                <a:spcPct val="120000"/>
              </a:lnSpc>
              <a:spcBef>
                <a:spcPts val="0"/>
              </a:spcBef>
              <a:spcAft>
                <a:spcPts val="0"/>
              </a:spcAft>
              <a:buClr>
                <a:srgbClr val="44566A"/>
              </a:buClr>
              <a:buSzPts val="1500"/>
              <a:buFont typeface="Calibri"/>
              <a:buNone/>
            </a:pPr>
            <a:r>
              <a:rPr lang="en-US" sz="1500" b="0" i="0" u="none" strike="noStrike" cap="none">
                <a:solidFill>
                  <a:srgbClr val="44566A"/>
                </a:solidFill>
                <a:latin typeface="Calibri"/>
                <a:ea typeface="Calibri"/>
                <a:cs typeface="Calibri"/>
                <a:sym typeface="Calibri"/>
              </a:rPr>
              <a:t>Bewijs dat AI complexe wet- en regelgeving niet alleen napraat, maar echt kan toepassen. Bekroond met de German AI Award 2025.</a:t>
            </a:r>
            <a:endParaRPr sz="1500" b="0" i="0" u="none" strike="noStrike" cap="none">
              <a:solidFill>
                <a:schemeClr val="dk1"/>
              </a:solidFill>
              <a:latin typeface="Calibri"/>
              <a:ea typeface="Calibri"/>
              <a:cs typeface="Calibri"/>
              <a:sym typeface="Calibri"/>
            </a:endParaRPr>
          </a:p>
        </p:txBody>
      </p:sp>
      <p:sp>
        <p:nvSpPr>
          <p:cNvPr id="469" name="Google Shape;469;p29"/>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Slimmer ondernemen met de AI-kracht van Visma</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474"/>
        <p:cNvGrpSpPr/>
        <p:nvPr/>
      </p:nvGrpSpPr>
      <p:grpSpPr>
        <a:xfrm>
          <a:off x="0" y="0"/>
          <a:ext cx="0" cy="0"/>
          <a:chOff x="0" y="0"/>
          <a:chExt cx="0" cy="0"/>
        </a:xfrm>
      </p:grpSpPr>
      <p:sp>
        <p:nvSpPr>
          <p:cNvPr id="475" name="Google Shape;475;p30"/>
          <p:cNvSpPr/>
          <p:nvPr/>
        </p:nvSpPr>
        <p:spPr>
          <a:xfrm>
            <a:off x="548640" y="402336"/>
            <a:ext cx="81381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i="0" u="none" strike="noStrike" cap="none">
                <a:solidFill>
                  <a:srgbClr val="2E9E92"/>
                </a:solidFill>
                <a:latin typeface="Calibri"/>
                <a:ea typeface="Calibri"/>
                <a:cs typeface="Calibri"/>
                <a:sym typeface="Calibri"/>
              </a:rPr>
              <a:t>VAN </a:t>
            </a:r>
            <a:r>
              <a:rPr lang="en-US" sz="1250" b="1">
                <a:solidFill>
                  <a:srgbClr val="2E9E92"/>
                </a:solidFill>
                <a:latin typeface="Calibri"/>
                <a:ea typeface="Calibri"/>
                <a:cs typeface="Calibri"/>
                <a:sym typeface="Calibri"/>
              </a:rPr>
              <a:t>ASSISTENT</a:t>
            </a:r>
            <a:r>
              <a:rPr lang="en-US" sz="1250" b="1" i="0" u="none" strike="noStrike" cap="none">
                <a:solidFill>
                  <a:srgbClr val="2E9E92"/>
                </a:solidFill>
                <a:latin typeface="Calibri"/>
                <a:ea typeface="Calibri"/>
                <a:cs typeface="Calibri"/>
                <a:sym typeface="Calibri"/>
              </a:rPr>
              <a:t> NAAR COLLEGA</a:t>
            </a:r>
            <a:endParaRPr sz="1250" b="0" i="0" u="none" strike="noStrike" cap="none">
              <a:solidFill>
                <a:schemeClr val="dk1"/>
              </a:solidFill>
              <a:latin typeface="Calibri"/>
              <a:ea typeface="Calibri"/>
              <a:cs typeface="Calibri"/>
              <a:sym typeface="Calibri"/>
            </a:endParaRPr>
          </a:p>
        </p:txBody>
      </p:sp>
      <p:sp>
        <p:nvSpPr>
          <p:cNvPr id="476" name="Google Shape;476;p30"/>
          <p:cNvSpPr/>
          <p:nvPr/>
        </p:nvSpPr>
        <p:spPr>
          <a:xfrm>
            <a:off x="548640" y="676656"/>
            <a:ext cx="8138160" cy="77724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i="0" u="none" strike="noStrike" cap="none">
                <a:solidFill>
                  <a:srgbClr val="1C2B3A"/>
                </a:solidFill>
                <a:latin typeface="Cambria"/>
                <a:ea typeface="Cambria"/>
                <a:cs typeface="Cambria"/>
                <a:sym typeface="Cambria"/>
              </a:rPr>
              <a:t>De stap naar ‘agentic’ AI</a:t>
            </a:r>
            <a:endParaRPr sz="3000" b="0" i="0" u="none" strike="noStrike" cap="none">
              <a:solidFill>
                <a:schemeClr val="dk1"/>
              </a:solidFill>
              <a:latin typeface="Calibri"/>
              <a:ea typeface="Calibri"/>
              <a:cs typeface="Calibri"/>
              <a:sym typeface="Calibri"/>
            </a:endParaRPr>
          </a:p>
        </p:txBody>
      </p:sp>
      <p:sp>
        <p:nvSpPr>
          <p:cNvPr id="477" name="Google Shape;477;p30"/>
          <p:cNvSpPr/>
          <p:nvPr/>
        </p:nvSpPr>
        <p:spPr>
          <a:xfrm>
            <a:off x="548640" y="1481328"/>
            <a:ext cx="8138160" cy="914400"/>
          </a:xfrm>
          <a:prstGeom prst="rect">
            <a:avLst/>
          </a:prstGeom>
          <a:noFill/>
          <a:ln>
            <a:noFill/>
          </a:ln>
        </p:spPr>
        <p:txBody>
          <a:bodyPr spcFirstLastPara="1" wrap="square" lIns="0" tIns="0" rIns="0" bIns="0" anchor="t" anchorCtr="0">
            <a:noAutofit/>
          </a:bodyPr>
          <a:lstStyle/>
          <a:p>
            <a:pPr marL="0" marR="0" lvl="0" indent="0" algn="l" rtl="0">
              <a:lnSpc>
                <a:spcPct val="118000"/>
              </a:lnSpc>
              <a:spcBef>
                <a:spcPts val="0"/>
              </a:spcBef>
              <a:spcAft>
                <a:spcPts val="0"/>
              </a:spcAft>
              <a:buClr>
                <a:srgbClr val="44566A"/>
              </a:buClr>
              <a:buSzPts val="1500"/>
              <a:buFont typeface="Calibri"/>
              <a:buNone/>
            </a:pPr>
            <a:r>
              <a:rPr lang="en-US" sz="1500" b="0" i="0" u="none" strike="noStrike" cap="none">
                <a:solidFill>
                  <a:srgbClr val="44566A"/>
                </a:solidFill>
                <a:latin typeface="Calibri"/>
                <a:ea typeface="Calibri"/>
                <a:cs typeface="Calibri"/>
                <a:sym typeface="Calibri"/>
              </a:rPr>
              <a:t>Visma beweegt van chatbots die antwoorden, naar autonome ‘agents’ die zelfstandig een proces begrijpen én uitvoeren. Digitale collega’s die een doel bereiken zonder dat je elke stap hoeft voor te kauwen — met de mens die de regie houdt.</a:t>
            </a:r>
            <a:endParaRPr sz="1500" b="0" i="0" u="none" strike="noStrike" cap="none">
              <a:solidFill>
                <a:schemeClr val="dk1"/>
              </a:solidFill>
              <a:latin typeface="Calibri"/>
              <a:ea typeface="Calibri"/>
              <a:cs typeface="Calibri"/>
              <a:sym typeface="Calibri"/>
            </a:endParaRPr>
          </a:p>
        </p:txBody>
      </p:sp>
      <p:sp>
        <p:nvSpPr>
          <p:cNvPr id="478" name="Google Shape;478;p30"/>
          <p:cNvSpPr/>
          <p:nvPr/>
        </p:nvSpPr>
        <p:spPr>
          <a:xfrm>
            <a:off x="548640" y="2697480"/>
            <a:ext cx="2587752" cy="1554480"/>
          </a:xfrm>
          <a:prstGeom prst="roundRect">
            <a:avLst>
              <a:gd name="adj" fmla="val 5882"/>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0"/>
          <p:cNvSpPr/>
          <p:nvPr/>
        </p:nvSpPr>
        <p:spPr>
          <a:xfrm>
            <a:off x="758952" y="3118104"/>
            <a:ext cx="713232" cy="713232"/>
          </a:xfrm>
          <a:prstGeom prst="ellipse">
            <a:avLst/>
          </a:pr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80" name="Google Shape;480;p30" descr="preencoded.png"/>
          <p:cNvPicPr preferRelativeResize="0"/>
          <p:nvPr/>
        </p:nvPicPr>
        <p:blipFill rotWithShape="1">
          <a:blip r:embed="rId3">
            <a:alphaModFix/>
          </a:blip>
          <a:srcRect/>
          <a:stretch/>
        </p:blipFill>
        <p:spPr>
          <a:xfrm>
            <a:off x="930128" y="3289280"/>
            <a:ext cx="370881" cy="370881"/>
          </a:xfrm>
          <a:prstGeom prst="rect">
            <a:avLst/>
          </a:prstGeom>
          <a:noFill/>
          <a:ln>
            <a:noFill/>
          </a:ln>
        </p:spPr>
      </p:pic>
      <p:sp>
        <p:nvSpPr>
          <p:cNvPr id="481" name="Google Shape;481;p30"/>
          <p:cNvSpPr/>
          <p:nvPr/>
        </p:nvSpPr>
        <p:spPr>
          <a:xfrm>
            <a:off x="1572768" y="3008376"/>
            <a:ext cx="1399032"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600"/>
              <a:buFont typeface="Cambria"/>
              <a:buNone/>
            </a:pPr>
            <a:r>
              <a:rPr lang="en-US" sz="1600" b="1" i="0" u="none" strike="noStrike" cap="none">
                <a:solidFill>
                  <a:srgbClr val="1C2B3A"/>
                </a:solidFill>
                <a:latin typeface="Cambria"/>
                <a:ea typeface="Cambria"/>
                <a:cs typeface="Cambria"/>
                <a:sym typeface="Cambria"/>
              </a:rPr>
              <a:t>Chatbot</a:t>
            </a:r>
            <a:endParaRPr sz="1600" b="0" i="0" u="none" strike="noStrike" cap="none">
              <a:solidFill>
                <a:schemeClr val="dk1"/>
              </a:solidFill>
              <a:latin typeface="Calibri"/>
              <a:ea typeface="Calibri"/>
              <a:cs typeface="Calibri"/>
              <a:sym typeface="Calibri"/>
            </a:endParaRPr>
          </a:p>
        </p:txBody>
      </p:sp>
      <p:sp>
        <p:nvSpPr>
          <p:cNvPr id="482" name="Google Shape;482;p30"/>
          <p:cNvSpPr/>
          <p:nvPr/>
        </p:nvSpPr>
        <p:spPr>
          <a:xfrm>
            <a:off x="1572768" y="3410712"/>
            <a:ext cx="1399032" cy="548640"/>
          </a:xfrm>
          <a:prstGeom prst="rect">
            <a:avLst/>
          </a:prstGeom>
          <a:noFill/>
          <a:ln>
            <a:noFill/>
          </a:ln>
        </p:spPr>
        <p:txBody>
          <a:bodyPr spcFirstLastPara="1" wrap="square" lIns="0" tIns="0" rIns="0" bIns="0" anchor="t" anchorCtr="0">
            <a:noAutofit/>
          </a:bodyPr>
          <a:lstStyle/>
          <a:p>
            <a:pPr marL="0" marR="0" lvl="0" indent="0" algn="l" rtl="0">
              <a:lnSpc>
                <a:spcPct val="105000"/>
              </a:lnSpc>
              <a:spcBef>
                <a:spcPts val="0"/>
              </a:spcBef>
              <a:spcAft>
                <a:spcPts val="0"/>
              </a:spcAft>
              <a:buClr>
                <a:srgbClr val="5A6B7B"/>
              </a:buClr>
              <a:buSzPts val="1150"/>
              <a:buFont typeface="Calibri"/>
              <a:buNone/>
            </a:pPr>
            <a:r>
              <a:rPr lang="en-US" sz="1150" b="0" i="0" u="none" strike="noStrike" cap="none">
                <a:solidFill>
                  <a:srgbClr val="5A6B7B"/>
                </a:solidFill>
                <a:latin typeface="Calibri"/>
                <a:ea typeface="Calibri"/>
                <a:cs typeface="Calibri"/>
                <a:sym typeface="Calibri"/>
              </a:rPr>
              <a:t>beantwoordt je vraag</a:t>
            </a:r>
            <a:endParaRPr sz="1150" b="0" i="0" u="none" strike="noStrike" cap="none">
              <a:solidFill>
                <a:schemeClr val="dk1"/>
              </a:solidFill>
              <a:latin typeface="Calibri"/>
              <a:ea typeface="Calibri"/>
              <a:cs typeface="Calibri"/>
              <a:sym typeface="Calibri"/>
            </a:endParaRPr>
          </a:p>
        </p:txBody>
      </p:sp>
      <p:sp>
        <p:nvSpPr>
          <p:cNvPr id="483" name="Google Shape;483;p30"/>
          <p:cNvSpPr/>
          <p:nvPr/>
        </p:nvSpPr>
        <p:spPr>
          <a:xfrm>
            <a:off x="3108960" y="2697480"/>
            <a:ext cx="288036" cy="155448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7FC9BF"/>
              </a:buClr>
              <a:buSzPts val="2000"/>
              <a:buFont typeface="Calibri"/>
              <a:buNone/>
            </a:pPr>
            <a:r>
              <a:rPr lang="en-US" sz="2000" b="1" i="0" u="none" strike="noStrike" cap="none">
                <a:solidFill>
                  <a:srgbClr val="7FC9BF"/>
                </a:solidFill>
                <a:latin typeface="Calibri"/>
                <a:ea typeface="Calibri"/>
                <a:cs typeface="Calibri"/>
                <a:sym typeface="Calibri"/>
              </a:rPr>
              <a:t>→</a:t>
            </a:r>
            <a:endParaRPr sz="2000" b="0" i="0" u="none" strike="noStrike" cap="none">
              <a:solidFill>
                <a:schemeClr val="dk1"/>
              </a:solidFill>
              <a:latin typeface="Calibri"/>
              <a:ea typeface="Calibri"/>
              <a:cs typeface="Calibri"/>
              <a:sym typeface="Calibri"/>
            </a:endParaRPr>
          </a:p>
        </p:txBody>
      </p:sp>
      <p:sp>
        <p:nvSpPr>
          <p:cNvPr id="484" name="Google Shape;484;p30"/>
          <p:cNvSpPr/>
          <p:nvPr/>
        </p:nvSpPr>
        <p:spPr>
          <a:xfrm>
            <a:off x="3369564" y="2697480"/>
            <a:ext cx="2587752" cy="1554480"/>
          </a:xfrm>
          <a:prstGeom prst="roundRect">
            <a:avLst>
              <a:gd name="adj" fmla="val 5882"/>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0"/>
          <p:cNvSpPr/>
          <p:nvPr/>
        </p:nvSpPr>
        <p:spPr>
          <a:xfrm>
            <a:off x="3579876" y="3118104"/>
            <a:ext cx="713232" cy="713232"/>
          </a:xfrm>
          <a:prstGeom prst="ellipse">
            <a:avLst/>
          </a:pr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86" name="Google Shape;486;p30" descr="preencoded.png"/>
          <p:cNvPicPr preferRelativeResize="0"/>
          <p:nvPr/>
        </p:nvPicPr>
        <p:blipFill rotWithShape="1">
          <a:blip r:embed="rId4">
            <a:alphaModFix/>
          </a:blip>
          <a:srcRect/>
          <a:stretch/>
        </p:blipFill>
        <p:spPr>
          <a:xfrm>
            <a:off x="3751052" y="3289280"/>
            <a:ext cx="370881" cy="370881"/>
          </a:xfrm>
          <a:prstGeom prst="rect">
            <a:avLst/>
          </a:prstGeom>
          <a:noFill/>
          <a:ln>
            <a:noFill/>
          </a:ln>
        </p:spPr>
      </p:pic>
      <p:sp>
        <p:nvSpPr>
          <p:cNvPr id="487" name="Google Shape;487;p30"/>
          <p:cNvSpPr/>
          <p:nvPr/>
        </p:nvSpPr>
        <p:spPr>
          <a:xfrm>
            <a:off x="4393692" y="3008376"/>
            <a:ext cx="1399032"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600"/>
              <a:buFont typeface="Cambria"/>
              <a:buNone/>
            </a:pPr>
            <a:r>
              <a:rPr lang="en-US" sz="1600" b="1" i="0" u="none" strike="noStrike" cap="none">
                <a:solidFill>
                  <a:srgbClr val="1C2B3A"/>
                </a:solidFill>
                <a:latin typeface="Cambria"/>
                <a:ea typeface="Cambria"/>
                <a:cs typeface="Cambria"/>
                <a:sym typeface="Cambria"/>
              </a:rPr>
              <a:t>Assistent</a:t>
            </a:r>
            <a:endParaRPr sz="1600" b="0" i="0" u="none" strike="noStrike" cap="none">
              <a:solidFill>
                <a:schemeClr val="dk1"/>
              </a:solidFill>
              <a:latin typeface="Calibri"/>
              <a:ea typeface="Calibri"/>
              <a:cs typeface="Calibri"/>
              <a:sym typeface="Calibri"/>
            </a:endParaRPr>
          </a:p>
        </p:txBody>
      </p:sp>
      <p:sp>
        <p:nvSpPr>
          <p:cNvPr id="488" name="Google Shape;488;p30"/>
          <p:cNvSpPr/>
          <p:nvPr/>
        </p:nvSpPr>
        <p:spPr>
          <a:xfrm>
            <a:off x="4393692" y="3410712"/>
            <a:ext cx="1399032" cy="548640"/>
          </a:xfrm>
          <a:prstGeom prst="rect">
            <a:avLst/>
          </a:prstGeom>
          <a:noFill/>
          <a:ln>
            <a:noFill/>
          </a:ln>
        </p:spPr>
        <p:txBody>
          <a:bodyPr spcFirstLastPara="1" wrap="square" lIns="0" tIns="0" rIns="0" bIns="0" anchor="t" anchorCtr="0">
            <a:noAutofit/>
          </a:bodyPr>
          <a:lstStyle/>
          <a:p>
            <a:pPr marL="0" marR="0" lvl="0" indent="0" algn="l" rtl="0">
              <a:lnSpc>
                <a:spcPct val="105000"/>
              </a:lnSpc>
              <a:spcBef>
                <a:spcPts val="0"/>
              </a:spcBef>
              <a:spcAft>
                <a:spcPts val="0"/>
              </a:spcAft>
              <a:buClr>
                <a:srgbClr val="5A6B7B"/>
              </a:buClr>
              <a:buSzPts val="1150"/>
              <a:buFont typeface="Calibri"/>
              <a:buNone/>
            </a:pPr>
            <a:r>
              <a:rPr lang="en-US" sz="1150" b="0" i="0" u="none" strike="noStrike" cap="none">
                <a:solidFill>
                  <a:srgbClr val="5A6B7B"/>
                </a:solidFill>
                <a:latin typeface="Calibri"/>
                <a:ea typeface="Calibri"/>
                <a:cs typeface="Calibri"/>
                <a:sym typeface="Calibri"/>
              </a:rPr>
              <a:t>helpt stap voor stap</a:t>
            </a:r>
            <a:endParaRPr sz="1150" b="0" i="0" u="none" strike="noStrike" cap="none">
              <a:solidFill>
                <a:schemeClr val="dk1"/>
              </a:solidFill>
              <a:latin typeface="Calibri"/>
              <a:ea typeface="Calibri"/>
              <a:cs typeface="Calibri"/>
              <a:sym typeface="Calibri"/>
            </a:endParaRPr>
          </a:p>
        </p:txBody>
      </p:sp>
      <p:sp>
        <p:nvSpPr>
          <p:cNvPr id="489" name="Google Shape;489;p30"/>
          <p:cNvSpPr/>
          <p:nvPr/>
        </p:nvSpPr>
        <p:spPr>
          <a:xfrm>
            <a:off x="5929884" y="2697480"/>
            <a:ext cx="288036" cy="155448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7FC9BF"/>
              </a:buClr>
              <a:buSzPts val="2000"/>
              <a:buFont typeface="Calibri"/>
              <a:buNone/>
            </a:pPr>
            <a:r>
              <a:rPr lang="en-US" sz="2000" b="1" i="0" u="none" strike="noStrike" cap="none">
                <a:solidFill>
                  <a:srgbClr val="7FC9BF"/>
                </a:solidFill>
                <a:latin typeface="Calibri"/>
                <a:ea typeface="Calibri"/>
                <a:cs typeface="Calibri"/>
                <a:sym typeface="Calibri"/>
              </a:rPr>
              <a:t>→</a:t>
            </a:r>
            <a:endParaRPr sz="2000" b="0" i="0" u="none" strike="noStrike" cap="none">
              <a:solidFill>
                <a:schemeClr val="dk1"/>
              </a:solidFill>
              <a:latin typeface="Calibri"/>
              <a:ea typeface="Calibri"/>
              <a:cs typeface="Calibri"/>
              <a:sym typeface="Calibri"/>
            </a:endParaRPr>
          </a:p>
        </p:txBody>
      </p:sp>
      <p:sp>
        <p:nvSpPr>
          <p:cNvPr id="490" name="Google Shape;490;p30"/>
          <p:cNvSpPr/>
          <p:nvPr/>
        </p:nvSpPr>
        <p:spPr>
          <a:xfrm>
            <a:off x="6190488" y="2697480"/>
            <a:ext cx="2587752" cy="1554480"/>
          </a:xfrm>
          <a:prstGeom prst="roundRect">
            <a:avLst>
              <a:gd name="adj" fmla="val 5882"/>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30"/>
          <p:cNvSpPr/>
          <p:nvPr/>
        </p:nvSpPr>
        <p:spPr>
          <a:xfrm>
            <a:off x="6400800" y="3118104"/>
            <a:ext cx="713232" cy="713232"/>
          </a:xfrm>
          <a:prstGeom prst="ellipse">
            <a:avLst/>
          </a:prstGeom>
          <a:solidFill>
            <a:srgbClr val="E8A3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92" name="Google Shape;492;p30" descr="preencoded.png"/>
          <p:cNvPicPr preferRelativeResize="0"/>
          <p:nvPr/>
        </p:nvPicPr>
        <p:blipFill rotWithShape="1">
          <a:blip r:embed="rId5">
            <a:alphaModFix/>
          </a:blip>
          <a:srcRect/>
          <a:stretch/>
        </p:blipFill>
        <p:spPr>
          <a:xfrm>
            <a:off x="6571976" y="3289280"/>
            <a:ext cx="370881" cy="370881"/>
          </a:xfrm>
          <a:prstGeom prst="rect">
            <a:avLst/>
          </a:prstGeom>
          <a:noFill/>
          <a:ln>
            <a:noFill/>
          </a:ln>
        </p:spPr>
      </p:pic>
      <p:sp>
        <p:nvSpPr>
          <p:cNvPr id="493" name="Google Shape;493;p30"/>
          <p:cNvSpPr/>
          <p:nvPr/>
        </p:nvSpPr>
        <p:spPr>
          <a:xfrm>
            <a:off x="7214616" y="3008376"/>
            <a:ext cx="1399032"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600"/>
              <a:buFont typeface="Cambria"/>
              <a:buNone/>
            </a:pPr>
            <a:r>
              <a:rPr lang="en-US" sz="1600" b="1" i="0" u="none" strike="noStrike" cap="none">
                <a:solidFill>
                  <a:srgbClr val="1C2B3A"/>
                </a:solidFill>
                <a:latin typeface="Cambria"/>
                <a:ea typeface="Cambria"/>
                <a:cs typeface="Cambria"/>
                <a:sym typeface="Cambria"/>
              </a:rPr>
              <a:t>AI-collega</a:t>
            </a:r>
            <a:endParaRPr sz="1600" b="0" i="0" u="none" strike="noStrike" cap="none">
              <a:solidFill>
                <a:schemeClr val="dk1"/>
              </a:solidFill>
              <a:latin typeface="Calibri"/>
              <a:ea typeface="Calibri"/>
              <a:cs typeface="Calibri"/>
              <a:sym typeface="Calibri"/>
            </a:endParaRPr>
          </a:p>
        </p:txBody>
      </p:sp>
      <p:sp>
        <p:nvSpPr>
          <p:cNvPr id="494" name="Google Shape;494;p30"/>
          <p:cNvSpPr/>
          <p:nvPr/>
        </p:nvSpPr>
        <p:spPr>
          <a:xfrm>
            <a:off x="7214616" y="3410712"/>
            <a:ext cx="1399032" cy="548640"/>
          </a:xfrm>
          <a:prstGeom prst="rect">
            <a:avLst/>
          </a:prstGeom>
          <a:noFill/>
          <a:ln>
            <a:noFill/>
          </a:ln>
        </p:spPr>
        <p:txBody>
          <a:bodyPr spcFirstLastPara="1" wrap="square" lIns="0" tIns="0" rIns="0" bIns="0" anchor="t" anchorCtr="0">
            <a:noAutofit/>
          </a:bodyPr>
          <a:lstStyle/>
          <a:p>
            <a:pPr marL="0" marR="0" lvl="0" indent="0" algn="l" rtl="0">
              <a:lnSpc>
                <a:spcPct val="105000"/>
              </a:lnSpc>
              <a:spcBef>
                <a:spcPts val="0"/>
              </a:spcBef>
              <a:spcAft>
                <a:spcPts val="0"/>
              </a:spcAft>
              <a:buClr>
                <a:srgbClr val="5A6B7B"/>
              </a:buClr>
              <a:buSzPts val="1150"/>
              <a:buFont typeface="Calibri"/>
              <a:buNone/>
            </a:pPr>
            <a:r>
              <a:rPr lang="en-US" sz="1150" b="0" i="0" u="none" strike="noStrike" cap="none">
                <a:solidFill>
                  <a:srgbClr val="5A6B7B"/>
                </a:solidFill>
                <a:latin typeface="Calibri"/>
                <a:ea typeface="Calibri"/>
                <a:cs typeface="Calibri"/>
                <a:sym typeface="Calibri"/>
              </a:rPr>
              <a:t>voert het proces zelf uit</a:t>
            </a:r>
            <a:endParaRPr sz="1150" b="0" i="0" u="none" strike="noStrike" cap="none">
              <a:solidFill>
                <a:schemeClr val="dk1"/>
              </a:solidFill>
              <a:latin typeface="Calibri"/>
              <a:ea typeface="Calibri"/>
              <a:cs typeface="Calibri"/>
              <a:sym typeface="Calibri"/>
            </a:endParaRPr>
          </a:p>
        </p:txBody>
      </p:sp>
      <p:sp>
        <p:nvSpPr>
          <p:cNvPr id="495" name="Google Shape;495;p30"/>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Slimmer ondernemen met de AI-kracht van Visma</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500"/>
        <p:cNvGrpSpPr/>
        <p:nvPr/>
      </p:nvGrpSpPr>
      <p:grpSpPr>
        <a:xfrm>
          <a:off x="0" y="0"/>
          <a:ext cx="0" cy="0"/>
          <a:chOff x="0" y="0"/>
          <a:chExt cx="0" cy="0"/>
        </a:xfrm>
      </p:grpSpPr>
      <p:sp>
        <p:nvSpPr>
          <p:cNvPr id="501" name="Google Shape;501;p31"/>
          <p:cNvSpPr/>
          <p:nvPr/>
        </p:nvSpPr>
        <p:spPr>
          <a:xfrm>
            <a:off x="548640" y="402336"/>
            <a:ext cx="81381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i="0" u="none" strike="noStrike" cap="none">
                <a:solidFill>
                  <a:srgbClr val="2E9E92"/>
                </a:solidFill>
                <a:latin typeface="Calibri"/>
                <a:ea typeface="Calibri"/>
                <a:cs typeface="Calibri"/>
                <a:sym typeface="Calibri"/>
              </a:rPr>
              <a:t>AI ALS ONZE MANIER VAN BOUWEN</a:t>
            </a:r>
            <a:endParaRPr sz="1250" b="0" i="0" u="none" strike="noStrike" cap="none">
              <a:solidFill>
                <a:schemeClr val="dk1"/>
              </a:solidFill>
              <a:latin typeface="Calibri"/>
              <a:ea typeface="Calibri"/>
              <a:cs typeface="Calibri"/>
              <a:sym typeface="Calibri"/>
            </a:endParaRPr>
          </a:p>
        </p:txBody>
      </p:sp>
      <p:sp>
        <p:nvSpPr>
          <p:cNvPr id="502" name="Google Shape;502;p31"/>
          <p:cNvSpPr/>
          <p:nvPr/>
        </p:nvSpPr>
        <p:spPr>
          <a:xfrm>
            <a:off x="548640" y="676656"/>
            <a:ext cx="8138160" cy="77724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i="0" u="none" strike="noStrike" cap="none">
                <a:solidFill>
                  <a:srgbClr val="1C2B3A"/>
                </a:solidFill>
                <a:latin typeface="Cambria"/>
                <a:ea typeface="Cambria"/>
                <a:cs typeface="Cambria"/>
                <a:sym typeface="Cambria"/>
              </a:rPr>
              <a:t>Innovatie op warpspeed</a:t>
            </a:r>
            <a:endParaRPr sz="3000" b="0" i="0" u="none" strike="noStrike" cap="none">
              <a:solidFill>
                <a:schemeClr val="dk1"/>
              </a:solidFill>
              <a:latin typeface="Calibri"/>
              <a:ea typeface="Calibri"/>
              <a:cs typeface="Calibri"/>
              <a:sym typeface="Calibri"/>
            </a:endParaRPr>
          </a:p>
        </p:txBody>
      </p:sp>
      <p:sp>
        <p:nvSpPr>
          <p:cNvPr id="503" name="Google Shape;503;p31"/>
          <p:cNvSpPr/>
          <p:nvPr/>
        </p:nvSpPr>
        <p:spPr>
          <a:xfrm>
            <a:off x="548640" y="1481328"/>
            <a:ext cx="8138160" cy="822960"/>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0"/>
              </a:spcBef>
              <a:spcAft>
                <a:spcPts val="0"/>
              </a:spcAft>
              <a:buClr>
                <a:srgbClr val="44566A"/>
              </a:buClr>
              <a:buSzPts val="1450"/>
              <a:buFont typeface="Calibri"/>
              <a:buNone/>
            </a:pPr>
            <a:r>
              <a:rPr lang="en-US" sz="1450" b="0" i="0" u="none" strike="noStrike" cap="none">
                <a:solidFill>
                  <a:srgbClr val="44566A"/>
                </a:solidFill>
                <a:latin typeface="Calibri"/>
                <a:ea typeface="Calibri"/>
                <a:cs typeface="Calibri"/>
                <a:sym typeface="Calibri"/>
              </a:rPr>
              <a:t>AI is bij Visma niet alleen een functie in het product — het is hoe we software máken. Daardoor kunnen we sneller bouwen, testen en vernieuwen, met menselijke controle als sluitstuk.</a:t>
            </a:r>
            <a:endParaRPr sz="1450" b="0" i="0" u="none" strike="noStrike" cap="none">
              <a:solidFill>
                <a:schemeClr val="dk1"/>
              </a:solidFill>
              <a:latin typeface="Calibri"/>
              <a:ea typeface="Calibri"/>
              <a:cs typeface="Calibri"/>
              <a:sym typeface="Calibri"/>
            </a:endParaRPr>
          </a:p>
        </p:txBody>
      </p:sp>
      <p:sp>
        <p:nvSpPr>
          <p:cNvPr id="504" name="Google Shape;504;p31"/>
          <p:cNvSpPr/>
          <p:nvPr/>
        </p:nvSpPr>
        <p:spPr>
          <a:xfrm>
            <a:off x="548640" y="2468880"/>
            <a:ext cx="2587752" cy="1691640"/>
          </a:xfrm>
          <a:prstGeom prst="roundRect">
            <a:avLst>
              <a:gd name="adj" fmla="val 5405"/>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31"/>
          <p:cNvSpPr/>
          <p:nvPr/>
        </p:nvSpPr>
        <p:spPr>
          <a:xfrm>
            <a:off x="1513332" y="2596896"/>
            <a:ext cx="658368" cy="658368"/>
          </a:xfrm>
          <a:prstGeom prst="ellipse">
            <a:avLst/>
          </a:prstGeom>
          <a:solidFill>
            <a:srgbClr val="EEF3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06" name="Google Shape;506;p31" descr="preencoded.png"/>
          <p:cNvPicPr preferRelativeResize="0"/>
          <p:nvPr/>
        </p:nvPicPr>
        <p:blipFill rotWithShape="1">
          <a:blip r:embed="rId3">
            <a:alphaModFix/>
          </a:blip>
          <a:srcRect/>
          <a:stretch/>
        </p:blipFill>
        <p:spPr>
          <a:xfrm>
            <a:off x="1671340" y="2754904"/>
            <a:ext cx="342351" cy="342351"/>
          </a:xfrm>
          <a:prstGeom prst="rect">
            <a:avLst/>
          </a:prstGeom>
          <a:noFill/>
          <a:ln>
            <a:noFill/>
          </a:ln>
        </p:spPr>
      </p:pic>
      <p:sp>
        <p:nvSpPr>
          <p:cNvPr id="507" name="Google Shape;507;p31"/>
          <p:cNvSpPr/>
          <p:nvPr/>
        </p:nvSpPr>
        <p:spPr>
          <a:xfrm>
            <a:off x="658368" y="3310128"/>
            <a:ext cx="2368296" cy="384048"/>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1C2B3A"/>
              </a:buClr>
              <a:buSzPts val="1800"/>
              <a:buFont typeface="Cambria"/>
              <a:buNone/>
            </a:pPr>
            <a:r>
              <a:rPr lang="en-US" sz="1800" b="1" i="0" u="none" strike="noStrike" cap="none">
                <a:solidFill>
                  <a:srgbClr val="1C2B3A"/>
                </a:solidFill>
                <a:latin typeface="Cambria"/>
                <a:ea typeface="Cambria"/>
                <a:cs typeface="Cambria"/>
                <a:sym typeface="Cambria"/>
              </a:rPr>
              <a:t>~10×</a:t>
            </a:r>
            <a:endParaRPr sz="1800" b="0" i="0" u="none" strike="noStrike" cap="none">
              <a:solidFill>
                <a:schemeClr val="dk1"/>
              </a:solidFill>
              <a:latin typeface="Calibri"/>
              <a:ea typeface="Calibri"/>
              <a:cs typeface="Calibri"/>
              <a:sym typeface="Calibri"/>
            </a:endParaRPr>
          </a:p>
        </p:txBody>
      </p:sp>
      <p:sp>
        <p:nvSpPr>
          <p:cNvPr id="508" name="Google Shape;508;p31"/>
          <p:cNvSpPr/>
          <p:nvPr/>
        </p:nvSpPr>
        <p:spPr>
          <a:xfrm>
            <a:off x="731520" y="3694176"/>
            <a:ext cx="2221992" cy="411480"/>
          </a:xfrm>
          <a:prstGeom prst="rect">
            <a:avLst/>
          </a:prstGeom>
          <a:noFill/>
          <a:ln>
            <a:noFill/>
          </a:ln>
        </p:spPr>
        <p:txBody>
          <a:bodyPr spcFirstLastPara="1" wrap="square" lIns="0" tIns="0" rIns="0" bIns="0" anchor="t" anchorCtr="0">
            <a:noAutofit/>
          </a:bodyPr>
          <a:lstStyle/>
          <a:p>
            <a:pPr marL="0" marR="0" lvl="0" indent="0" algn="ctr" rtl="0">
              <a:lnSpc>
                <a:spcPct val="105000"/>
              </a:lnSpc>
              <a:spcBef>
                <a:spcPts val="0"/>
              </a:spcBef>
              <a:spcAft>
                <a:spcPts val="0"/>
              </a:spcAft>
              <a:buClr>
                <a:srgbClr val="5A6B7B"/>
              </a:buClr>
              <a:buSzPts val="1100"/>
              <a:buFont typeface="Calibri"/>
              <a:buNone/>
            </a:pPr>
            <a:r>
              <a:rPr lang="en-US" sz="1100" b="0" i="0" u="none" strike="noStrike" cap="none">
                <a:solidFill>
                  <a:srgbClr val="5A6B7B"/>
                </a:solidFill>
                <a:latin typeface="Calibri"/>
                <a:ea typeface="Calibri"/>
                <a:cs typeface="Calibri"/>
                <a:sym typeface="Calibri"/>
              </a:rPr>
              <a:t>snellere code­generatie en tests</a:t>
            </a:r>
            <a:endParaRPr sz="1100" b="0" i="0" u="none" strike="noStrike" cap="none">
              <a:solidFill>
                <a:schemeClr val="dk1"/>
              </a:solidFill>
              <a:latin typeface="Calibri"/>
              <a:ea typeface="Calibri"/>
              <a:cs typeface="Calibri"/>
              <a:sym typeface="Calibri"/>
            </a:endParaRPr>
          </a:p>
        </p:txBody>
      </p:sp>
      <p:sp>
        <p:nvSpPr>
          <p:cNvPr id="509" name="Google Shape;509;p31"/>
          <p:cNvSpPr/>
          <p:nvPr/>
        </p:nvSpPr>
        <p:spPr>
          <a:xfrm>
            <a:off x="3369564" y="2468880"/>
            <a:ext cx="2587752" cy="1691640"/>
          </a:xfrm>
          <a:prstGeom prst="roundRect">
            <a:avLst>
              <a:gd name="adj" fmla="val 5405"/>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31"/>
          <p:cNvSpPr/>
          <p:nvPr/>
        </p:nvSpPr>
        <p:spPr>
          <a:xfrm>
            <a:off x="4334256" y="2596896"/>
            <a:ext cx="658368" cy="658368"/>
          </a:xfrm>
          <a:prstGeom prst="ellipse">
            <a:avLst/>
          </a:prstGeom>
          <a:solidFill>
            <a:srgbClr val="EEF3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11" name="Google Shape;511;p31" descr="preencoded.png"/>
          <p:cNvPicPr preferRelativeResize="0"/>
          <p:nvPr/>
        </p:nvPicPr>
        <p:blipFill rotWithShape="1">
          <a:blip r:embed="rId4">
            <a:alphaModFix/>
          </a:blip>
          <a:srcRect/>
          <a:stretch/>
        </p:blipFill>
        <p:spPr>
          <a:xfrm>
            <a:off x="4492264" y="2754904"/>
            <a:ext cx="342351" cy="342351"/>
          </a:xfrm>
          <a:prstGeom prst="rect">
            <a:avLst/>
          </a:prstGeom>
          <a:noFill/>
          <a:ln>
            <a:noFill/>
          </a:ln>
        </p:spPr>
      </p:pic>
      <p:sp>
        <p:nvSpPr>
          <p:cNvPr id="512" name="Google Shape;512;p31"/>
          <p:cNvSpPr/>
          <p:nvPr/>
        </p:nvSpPr>
        <p:spPr>
          <a:xfrm>
            <a:off x="3479292" y="3310128"/>
            <a:ext cx="2368296" cy="384048"/>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1C2B3A"/>
              </a:buClr>
              <a:buSzPts val="1800"/>
              <a:buFont typeface="Cambria"/>
              <a:buNone/>
            </a:pPr>
            <a:r>
              <a:rPr lang="en-US" sz="1800" b="1" i="0" u="none" strike="noStrike" cap="none">
                <a:solidFill>
                  <a:srgbClr val="1C2B3A"/>
                </a:solidFill>
                <a:latin typeface="Cambria"/>
                <a:ea typeface="Cambria"/>
                <a:cs typeface="Cambria"/>
                <a:sym typeface="Cambria"/>
              </a:rPr>
              <a:t>4.200 → 400 uur</a:t>
            </a:r>
            <a:endParaRPr sz="1800" b="0" i="0" u="none" strike="noStrike" cap="none">
              <a:solidFill>
                <a:schemeClr val="dk1"/>
              </a:solidFill>
              <a:latin typeface="Calibri"/>
              <a:ea typeface="Calibri"/>
              <a:cs typeface="Calibri"/>
              <a:sym typeface="Calibri"/>
            </a:endParaRPr>
          </a:p>
        </p:txBody>
      </p:sp>
      <p:sp>
        <p:nvSpPr>
          <p:cNvPr id="513" name="Google Shape;513;p31"/>
          <p:cNvSpPr/>
          <p:nvPr/>
        </p:nvSpPr>
        <p:spPr>
          <a:xfrm>
            <a:off x="3552444" y="3694176"/>
            <a:ext cx="2221992" cy="411480"/>
          </a:xfrm>
          <a:prstGeom prst="rect">
            <a:avLst/>
          </a:prstGeom>
          <a:noFill/>
          <a:ln>
            <a:noFill/>
          </a:ln>
        </p:spPr>
        <p:txBody>
          <a:bodyPr spcFirstLastPara="1" wrap="square" lIns="0" tIns="0" rIns="0" bIns="0" anchor="t" anchorCtr="0">
            <a:noAutofit/>
          </a:bodyPr>
          <a:lstStyle/>
          <a:p>
            <a:pPr marL="0" marR="0" lvl="0" indent="0" algn="ctr" rtl="0">
              <a:lnSpc>
                <a:spcPct val="105000"/>
              </a:lnSpc>
              <a:spcBef>
                <a:spcPts val="0"/>
              </a:spcBef>
              <a:spcAft>
                <a:spcPts val="0"/>
              </a:spcAft>
              <a:buClr>
                <a:srgbClr val="5A6B7B"/>
              </a:buClr>
              <a:buSzPts val="1100"/>
              <a:buFont typeface="Calibri"/>
              <a:buNone/>
            </a:pPr>
            <a:r>
              <a:rPr lang="en-US" sz="1100" b="0" i="0" u="none" strike="noStrike" cap="none">
                <a:solidFill>
                  <a:srgbClr val="5A6B7B"/>
                </a:solidFill>
                <a:latin typeface="Calibri"/>
                <a:ea typeface="Calibri"/>
                <a:cs typeface="Calibri"/>
                <a:sym typeface="Calibri"/>
              </a:rPr>
              <a:t>voor het herbouwen van een app</a:t>
            </a:r>
            <a:endParaRPr sz="1100" b="0" i="0" u="none" strike="noStrike" cap="none">
              <a:solidFill>
                <a:schemeClr val="dk1"/>
              </a:solidFill>
              <a:latin typeface="Calibri"/>
              <a:ea typeface="Calibri"/>
              <a:cs typeface="Calibri"/>
              <a:sym typeface="Calibri"/>
            </a:endParaRPr>
          </a:p>
        </p:txBody>
      </p:sp>
      <p:sp>
        <p:nvSpPr>
          <p:cNvPr id="514" name="Google Shape;514;p31"/>
          <p:cNvSpPr/>
          <p:nvPr/>
        </p:nvSpPr>
        <p:spPr>
          <a:xfrm>
            <a:off x="6190488" y="2468880"/>
            <a:ext cx="2587752" cy="1691640"/>
          </a:xfrm>
          <a:prstGeom prst="roundRect">
            <a:avLst>
              <a:gd name="adj" fmla="val 5405"/>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31"/>
          <p:cNvSpPr/>
          <p:nvPr/>
        </p:nvSpPr>
        <p:spPr>
          <a:xfrm>
            <a:off x="7155180" y="2596896"/>
            <a:ext cx="658368" cy="658368"/>
          </a:xfrm>
          <a:prstGeom prst="ellipse">
            <a:avLst/>
          </a:prstGeom>
          <a:solidFill>
            <a:srgbClr val="EEF3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16" name="Google Shape;516;p31" descr="preencoded.png"/>
          <p:cNvPicPr preferRelativeResize="0"/>
          <p:nvPr/>
        </p:nvPicPr>
        <p:blipFill rotWithShape="1">
          <a:blip r:embed="rId5">
            <a:alphaModFix/>
          </a:blip>
          <a:srcRect/>
          <a:stretch/>
        </p:blipFill>
        <p:spPr>
          <a:xfrm>
            <a:off x="7313188" y="2754904"/>
            <a:ext cx="342351" cy="342351"/>
          </a:xfrm>
          <a:prstGeom prst="rect">
            <a:avLst/>
          </a:prstGeom>
          <a:noFill/>
          <a:ln>
            <a:noFill/>
          </a:ln>
        </p:spPr>
      </p:pic>
      <p:sp>
        <p:nvSpPr>
          <p:cNvPr id="517" name="Google Shape;517;p31"/>
          <p:cNvSpPr/>
          <p:nvPr/>
        </p:nvSpPr>
        <p:spPr>
          <a:xfrm>
            <a:off x="6300216" y="3310128"/>
            <a:ext cx="2368296" cy="384048"/>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1C2B3A"/>
              </a:buClr>
              <a:buSzPts val="1800"/>
              <a:buFont typeface="Cambria"/>
              <a:buNone/>
            </a:pPr>
            <a:r>
              <a:rPr lang="en-US" sz="1800" b="1" i="0" u="none" strike="noStrike" cap="none">
                <a:solidFill>
                  <a:srgbClr val="1C2B3A"/>
                </a:solidFill>
                <a:latin typeface="Cambria"/>
                <a:ea typeface="Cambria"/>
                <a:cs typeface="Cambria"/>
                <a:sym typeface="Cambria"/>
              </a:rPr>
              <a:t>± 100.000 uur</a:t>
            </a:r>
            <a:endParaRPr sz="1800" b="0" i="0" u="none" strike="noStrike" cap="none">
              <a:solidFill>
                <a:schemeClr val="dk1"/>
              </a:solidFill>
              <a:latin typeface="Calibri"/>
              <a:ea typeface="Calibri"/>
              <a:cs typeface="Calibri"/>
              <a:sym typeface="Calibri"/>
            </a:endParaRPr>
          </a:p>
        </p:txBody>
      </p:sp>
      <p:sp>
        <p:nvSpPr>
          <p:cNvPr id="518" name="Google Shape;518;p31"/>
          <p:cNvSpPr/>
          <p:nvPr/>
        </p:nvSpPr>
        <p:spPr>
          <a:xfrm>
            <a:off x="6373368" y="3694176"/>
            <a:ext cx="2221992" cy="411480"/>
          </a:xfrm>
          <a:prstGeom prst="rect">
            <a:avLst/>
          </a:prstGeom>
          <a:noFill/>
          <a:ln>
            <a:noFill/>
          </a:ln>
        </p:spPr>
        <p:txBody>
          <a:bodyPr spcFirstLastPara="1" wrap="square" lIns="0" tIns="0" rIns="0" bIns="0" anchor="t" anchorCtr="0">
            <a:noAutofit/>
          </a:bodyPr>
          <a:lstStyle/>
          <a:p>
            <a:pPr marL="0" marR="0" lvl="0" indent="0" algn="ctr" rtl="0">
              <a:lnSpc>
                <a:spcPct val="105000"/>
              </a:lnSpc>
              <a:spcBef>
                <a:spcPts val="0"/>
              </a:spcBef>
              <a:spcAft>
                <a:spcPts val="0"/>
              </a:spcAft>
              <a:buClr>
                <a:srgbClr val="5A6B7B"/>
              </a:buClr>
              <a:buSzPts val="1100"/>
              <a:buFont typeface="Calibri"/>
              <a:buNone/>
            </a:pPr>
            <a:r>
              <a:rPr lang="en-US" sz="1100" b="0" i="0" u="none" strike="noStrike" cap="none">
                <a:solidFill>
                  <a:srgbClr val="5A6B7B"/>
                </a:solidFill>
                <a:latin typeface="Calibri"/>
                <a:ea typeface="Calibri"/>
                <a:cs typeface="Calibri"/>
                <a:sym typeface="Calibri"/>
              </a:rPr>
              <a:t>intern bespaard op repetitief werk</a:t>
            </a:r>
            <a:endParaRPr sz="1100" b="0" i="0" u="none" strike="noStrike" cap="none">
              <a:solidFill>
                <a:schemeClr val="dk1"/>
              </a:solidFill>
              <a:latin typeface="Calibri"/>
              <a:ea typeface="Calibri"/>
              <a:cs typeface="Calibri"/>
              <a:sym typeface="Calibri"/>
            </a:endParaRPr>
          </a:p>
        </p:txBody>
      </p:sp>
      <p:sp>
        <p:nvSpPr>
          <p:cNvPr id="519" name="Google Shape;519;p31"/>
          <p:cNvSpPr/>
          <p:nvPr/>
        </p:nvSpPr>
        <p:spPr>
          <a:xfrm>
            <a:off x="548640" y="4297680"/>
            <a:ext cx="8138160" cy="27432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AEB8C2"/>
              </a:buClr>
              <a:buSzPts val="1050"/>
              <a:buFont typeface="Calibri"/>
              <a:buNone/>
            </a:pPr>
            <a:r>
              <a:rPr lang="en-US" sz="1050" b="0" i="1" u="none" strike="noStrike" cap="none">
                <a:solidFill>
                  <a:srgbClr val="AEB8C2"/>
                </a:solidFill>
                <a:latin typeface="Calibri"/>
                <a:ea typeface="Calibri"/>
                <a:cs typeface="Calibri"/>
                <a:sym typeface="Calibri"/>
              </a:rPr>
              <a:t>Interne Visma-cijfers, ter illustratie van het tempo.</a:t>
            </a:r>
            <a:endParaRPr sz="1050" b="0" i="0" u="none" strike="noStrike" cap="none">
              <a:solidFill>
                <a:schemeClr val="dk1"/>
              </a:solidFill>
              <a:latin typeface="Calibri"/>
              <a:ea typeface="Calibri"/>
              <a:cs typeface="Calibri"/>
              <a:sym typeface="Calibri"/>
            </a:endParaRPr>
          </a:p>
        </p:txBody>
      </p:sp>
      <p:sp>
        <p:nvSpPr>
          <p:cNvPr id="520" name="Google Shape;520;p31"/>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Slimmer ondernemen met de AI-kracht van Visma</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42"/>
        <p:cNvGrpSpPr/>
        <p:nvPr/>
      </p:nvGrpSpPr>
      <p:grpSpPr>
        <a:xfrm>
          <a:off x="0" y="0"/>
          <a:ext cx="0" cy="0"/>
          <a:chOff x="0" y="0"/>
          <a:chExt cx="0" cy="0"/>
        </a:xfrm>
      </p:grpSpPr>
      <p:sp>
        <p:nvSpPr>
          <p:cNvPr id="43" name="Google Shape;43;p5"/>
          <p:cNvSpPr/>
          <p:nvPr/>
        </p:nvSpPr>
        <p:spPr>
          <a:xfrm>
            <a:off x="548640" y="402336"/>
            <a:ext cx="81381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i="0" u="none" strike="noStrike" cap="none">
                <a:solidFill>
                  <a:srgbClr val="2E9E92"/>
                </a:solidFill>
                <a:latin typeface="Calibri"/>
                <a:ea typeface="Calibri"/>
                <a:cs typeface="Calibri"/>
                <a:sym typeface="Calibri"/>
              </a:rPr>
              <a:t>WIE IS VISMA</a:t>
            </a:r>
            <a:endParaRPr sz="1250" b="0" i="0" u="none" strike="noStrike" cap="none">
              <a:solidFill>
                <a:schemeClr val="dk1"/>
              </a:solidFill>
              <a:latin typeface="Calibri"/>
              <a:ea typeface="Calibri"/>
              <a:cs typeface="Calibri"/>
              <a:sym typeface="Calibri"/>
            </a:endParaRPr>
          </a:p>
        </p:txBody>
      </p:sp>
      <p:sp>
        <p:nvSpPr>
          <p:cNvPr id="44" name="Google Shape;44;p5"/>
          <p:cNvSpPr/>
          <p:nvPr/>
        </p:nvSpPr>
        <p:spPr>
          <a:xfrm>
            <a:off x="548640" y="676656"/>
            <a:ext cx="8138160" cy="77724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i="0" u="none" strike="noStrike" cap="none">
                <a:solidFill>
                  <a:srgbClr val="1C2B3A"/>
                </a:solidFill>
                <a:latin typeface="Cambria"/>
                <a:ea typeface="Cambria"/>
                <a:cs typeface="Cambria"/>
                <a:sym typeface="Cambria"/>
              </a:rPr>
              <a:t>Noorse roots, Nederlandse kracht</a:t>
            </a:r>
            <a:endParaRPr sz="3000" b="0" i="0" u="none" strike="noStrike" cap="none">
              <a:solidFill>
                <a:schemeClr val="dk1"/>
              </a:solidFill>
              <a:latin typeface="Calibri"/>
              <a:ea typeface="Calibri"/>
              <a:cs typeface="Calibri"/>
              <a:sym typeface="Calibri"/>
            </a:endParaRPr>
          </a:p>
        </p:txBody>
      </p:sp>
      <p:sp>
        <p:nvSpPr>
          <p:cNvPr id="45" name="Google Shape;45;p5"/>
          <p:cNvSpPr/>
          <p:nvPr/>
        </p:nvSpPr>
        <p:spPr>
          <a:xfrm>
            <a:off x="548640" y="1463040"/>
            <a:ext cx="8138160" cy="777240"/>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0"/>
              </a:spcBef>
              <a:spcAft>
                <a:spcPts val="0"/>
              </a:spcAft>
              <a:buClr>
                <a:srgbClr val="44566A"/>
              </a:buClr>
              <a:buSzPts val="1500"/>
              <a:buFont typeface="Calibri"/>
              <a:buNone/>
            </a:pPr>
            <a:r>
              <a:rPr lang="en-US" sz="1500" b="0" i="0" u="none" strike="noStrike" cap="none">
                <a:solidFill>
                  <a:srgbClr val="44566A"/>
                </a:solidFill>
                <a:latin typeface="Calibri"/>
                <a:ea typeface="Calibri"/>
                <a:cs typeface="Calibri"/>
                <a:sym typeface="Calibri"/>
              </a:rPr>
              <a:t>Visma begon in 1996 in Oslo en groeide uit tot één van Europa’s grootste softwarebedrijven. </a:t>
            </a:r>
            <a:r>
              <a:rPr lang="en-US" sz="1500" b="1" i="0" u="none" strike="noStrike" cap="none">
                <a:solidFill>
                  <a:srgbClr val="1C2B3A"/>
                </a:solidFill>
                <a:latin typeface="Calibri"/>
                <a:ea typeface="Calibri"/>
                <a:cs typeface="Calibri"/>
                <a:sym typeface="Calibri"/>
              </a:rPr>
              <a:t>AccountView en Visma.net horen bij die familie</a:t>
            </a:r>
            <a:r>
              <a:rPr lang="en-US" sz="1500" b="0" i="0" u="none" strike="noStrike" cap="none">
                <a:solidFill>
                  <a:srgbClr val="44566A"/>
                </a:solidFill>
                <a:latin typeface="Calibri"/>
                <a:ea typeface="Calibri"/>
                <a:cs typeface="Calibri"/>
                <a:sym typeface="Calibri"/>
              </a:rPr>
              <a:t> — lokale kennis, gedragen door wereldwijde schaal.</a:t>
            </a:r>
            <a:endParaRPr sz="1500" b="0" i="0" u="none" strike="noStrike" cap="none">
              <a:solidFill>
                <a:schemeClr val="dk1"/>
              </a:solidFill>
              <a:latin typeface="Calibri"/>
              <a:ea typeface="Calibri"/>
              <a:cs typeface="Calibri"/>
              <a:sym typeface="Calibri"/>
            </a:endParaRPr>
          </a:p>
        </p:txBody>
      </p:sp>
      <p:sp>
        <p:nvSpPr>
          <p:cNvPr id="46" name="Google Shape;46;p5"/>
          <p:cNvSpPr/>
          <p:nvPr/>
        </p:nvSpPr>
        <p:spPr>
          <a:xfrm>
            <a:off x="548640" y="2423160"/>
            <a:ext cx="1947672" cy="1600200"/>
          </a:xfrm>
          <a:prstGeom prst="roundRect">
            <a:avLst>
              <a:gd name="adj" fmla="val 5714"/>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5"/>
          <p:cNvSpPr/>
          <p:nvPr/>
        </p:nvSpPr>
        <p:spPr>
          <a:xfrm>
            <a:off x="640080" y="2807208"/>
            <a:ext cx="1764792" cy="54864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2E9E92"/>
              </a:buClr>
              <a:buSzPts val="2700"/>
              <a:buFont typeface="Cambria"/>
              <a:buNone/>
            </a:pPr>
            <a:r>
              <a:rPr lang="en-US" sz="2700" b="1" i="0" u="none" strike="noStrike" cap="none">
                <a:solidFill>
                  <a:srgbClr val="2E9E92"/>
                </a:solidFill>
                <a:latin typeface="Cambria"/>
                <a:ea typeface="Cambria"/>
                <a:cs typeface="Cambria"/>
                <a:sym typeface="Cambria"/>
              </a:rPr>
              <a:t>2,4 mln</a:t>
            </a:r>
            <a:endParaRPr sz="2700" b="0" i="0" u="none" strike="noStrike" cap="none">
              <a:solidFill>
                <a:schemeClr val="dk1"/>
              </a:solidFill>
              <a:latin typeface="Calibri"/>
              <a:ea typeface="Calibri"/>
              <a:cs typeface="Calibri"/>
              <a:sym typeface="Calibri"/>
            </a:endParaRPr>
          </a:p>
        </p:txBody>
      </p:sp>
      <p:sp>
        <p:nvSpPr>
          <p:cNvPr id="48" name="Google Shape;48;p5"/>
          <p:cNvSpPr/>
          <p:nvPr/>
        </p:nvSpPr>
        <p:spPr>
          <a:xfrm>
            <a:off x="694944" y="3410712"/>
            <a:ext cx="1655064" cy="548640"/>
          </a:xfrm>
          <a:prstGeom prst="rect">
            <a:avLst/>
          </a:prstGeom>
          <a:noFill/>
          <a:ln>
            <a:noFill/>
          </a:ln>
        </p:spPr>
        <p:txBody>
          <a:bodyPr spcFirstLastPara="1" wrap="square" lIns="0" tIns="0" rIns="0" bIns="0" anchor="t" anchorCtr="0">
            <a:noAutofit/>
          </a:bodyPr>
          <a:lstStyle/>
          <a:p>
            <a:pPr marL="0" marR="0" lvl="0" indent="0" algn="ctr" rtl="0">
              <a:lnSpc>
                <a:spcPct val="105000"/>
              </a:lnSpc>
              <a:spcBef>
                <a:spcPts val="0"/>
              </a:spcBef>
              <a:spcAft>
                <a:spcPts val="0"/>
              </a:spcAft>
              <a:buClr>
                <a:srgbClr val="5A6B7B"/>
              </a:buClr>
              <a:buSzPts val="1150"/>
              <a:buFont typeface="Calibri"/>
              <a:buNone/>
            </a:pPr>
            <a:r>
              <a:rPr lang="en-US" sz="1150" b="0" i="0" u="none" strike="noStrike" cap="none">
                <a:solidFill>
                  <a:srgbClr val="5A6B7B"/>
                </a:solidFill>
                <a:latin typeface="Calibri"/>
                <a:ea typeface="Calibri"/>
                <a:cs typeface="Calibri"/>
                <a:sym typeface="Calibri"/>
              </a:rPr>
              <a:t>klanten in Europa &amp; Latijns-Amerika</a:t>
            </a:r>
            <a:endParaRPr sz="1150" b="0" i="0" u="none" strike="noStrike" cap="none">
              <a:solidFill>
                <a:schemeClr val="dk1"/>
              </a:solidFill>
              <a:latin typeface="Calibri"/>
              <a:ea typeface="Calibri"/>
              <a:cs typeface="Calibri"/>
              <a:sym typeface="Calibri"/>
            </a:endParaRPr>
          </a:p>
        </p:txBody>
      </p:sp>
      <p:sp>
        <p:nvSpPr>
          <p:cNvPr id="49" name="Google Shape;49;p5"/>
          <p:cNvSpPr/>
          <p:nvPr/>
        </p:nvSpPr>
        <p:spPr>
          <a:xfrm>
            <a:off x="2688336" y="2423160"/>
            <a:ext cx="1947672" cy="1600200"/>
          </a:xfrm>
          <a:prstGeom prst="roundRect">
            <a:avLst>
              <a:gd name="adj" fmla="val 5714"/>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5"/>
          <p:cNvSpPr/>
          <p:nvPr/>
        </p:nvSpPr>
        <p:spPr>
          <a:xfrm>
            <a:off x="2779776" y="2807208"/>
            <a:ext cx="1764792" cy="54864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2E9E92"/>
              </a:buClr>
              <a:buSzPts val="2700"/>
              <a:buFont typeface="Cambria"/>
              <a:buNone/>
            </a:pPr>
            <a:r>
              <a:rPr lang="en-US" sz="2700" b="1" i="0" u="none" strike="noStrike" cap="none">
                <a:solidFill>
                  <a:srgbClr val="2E9E92"/>
                </a:solidFill>
                <a:latin typeface="Cambria"/>
                <a:ea typeface="Cambria"/>
                <a:cs typeface="Cambria"/>
                <a:sym typeface="Cambria"/>
              </a:rPr>
              <a:t>33</a:t>
            </a:r>
            <a:endParaRPr sz="2700" b="0" i="0" u="none" strike="noStrike" cap="none">
              <a:solidFill>
                <a:schemeClr val="dk1"/>
              </a:solidFill>
              <a:latin typeface="Calibri"/>
              <a:ea typeface="Calibri"/>
              <a:cs typeface="Calibri"/>
              <a:sym typeface="Calibri"/>
            </a:endParaRPr>
          </a:p>
        </p:txBody>
      </p:sp>
      <p:sp>
        <p:nvSpPr>
          <p:cNvPr id="51" name="Google Shape;51;p5"/>
          <p:cNvSpPr/>
          <p:nvPr/>
        </p:nvSpPr>
        <p:spPr>
          <a:xfrm>
            <a:off x="2834640" y="3410712"/>
            <a:ext cx="1655064" cy="548640"/>
          </a:xfrm>
          <a:prstGeom prst="rect">
            <a:avLst/>
          </a:prstGeom>
          <a:noFill/>
          <a:ln>
            <a:noFill/>
          </a:ln>
        </p:spPr>
        <p:txBody>
          <a:bodyPr spcFirstLastPara="1" wrap="square" lIns="0" tIns="0" rIns="0" bIns="0" anchor="t" anchorCtr="0">
            <a:noAutofit/>
          </a:bodyPr>
          <a:lstStyle/>
          <a:p>
            <a:pPr marL="0" marR="0" lvl="0" indent="0" algn="ctr" rtl="0">
              <a:lnSpc>
                <a:spcPct val="105000"/>
              </a:lnSpc>
              <a:spcBef>
                <a:spcPts val="0"/>
              </a:spcBef>
              <a:spcAft>
                <a:spcPts val="0"/>
              </a:spcAft>
              <a:buClr>
                <a:srgbClr val="5A6B7B"/>
              </a:buClr>
              <a:buSzPts val="1150"/>
              <a:buFont typeface="Calibri"/>
              <a:buNone/>
            </a:pPr>
            <a:r>
              <a:rPr lang="en-US" sz="1150" b="0" i="0" u="none" strike="noStrike" cap="none">
                <a:solidFill>
                  <a:srgbClr val="5A6B7B"/>
                </a:solidFill>
                <a:latin typeface="Calibri"/>
                <a:ea typeface="Calibri"/>
                <a:cs typeface="Calibri"/>
                <a:sym typeface="Calibri"/>
              </a:rPr>
              <a:t>landen</a:t>
            </a:r>
            <a:endParaRPr sz="1150" b="0" i="0" u="none" strike="noStrike" cap="none">
              <a:solidFill>
                <a:schemeClr val="dk1"/>
              </a:solidFill>
              <a:latin typeface="Calibri"/>
              <a:ea typeface="Calibri"/>
              <a:cs typeface="Calibri"/>
              <a:sym typeface="Calibri"/>
            </a:endParaRPr>
          </a:p>
        </p:txBody>
      </p:sp>
      <p:sp>
        <p:nvSpPr>
          <p:cNvPr id="52" name="Google Shape;52;p5"/>
          <p:cNvSpPr/>
          <p:nvPr/>
        </p:nvSpPr>
        <p:spPr>
          <a:xfrm>
            <a:off x="4828032" y="2423160"/>
            <a:ext cx="1947672" cy="1600200"/>
          </a:xfrm>
          <a:prstGeom prst="roundRect">
            <a:avLst>
              <a:gd name="adj" fmla="val 5714"/>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5"/>
          <p:cNvSpPr/>
          <p:nvPr/>
        </p:nvSpPr>
        <p:spPr>
          <a:xfrm>
            <a:off x="4919472" y="2807208"/>
            <a:ext cx="1764792" cy="54864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2E9E92"/>
              </a:buClr>
              <a:buSzPts val="2700"/>
              <a:buFont typeface="Cambria"/>
              <a:buNone/>
            </a:pPr>
            <a:r>
              <a:rPr lang="en-US" sz="2700" b="1" i="0" u="none" strike="noStrike" cap="none">
                <a:solidFill>
                  <a:srgbClr val="2E9E92"/>
                </a:solidFill>
                <a:latin typeface="Cambria"/>
                <a:ea typeface="Cambria"/>
                <a:cs typeface="Cambria"/>
                <a:sym typeface="Cambria"/>
              </a:rPr>
              <a:t>± 17.500</a:t>
            </a:r>
            <a:endParaRPr sz="2700" b="0" i="0" u="none" strike="noStrike" cap="none">
              <a:solidFill>
                <a:schemeClr val="dk1"/>
              </a:solidFill>
              <a:latin typeface="Calibri"/>
              <a:ea typeface="Calibri"/>
              <a:cs typeface="Calibri"/>
              <a:sym typeface="Calibri"/>
            </a:endParaRPr>
          </a:p>
        </p:txBody>
      </p:sp>
      <p:sp>
        <p:nvSpPr>
          <p:cNvPr id="54" name="Google Shape;54;p5"/>
          <p:cNvSpPr/>
          <p:nvPr/>
        </p:nvSpPr>
        <p:spPr>
          <a:xfrm>
            <a:off x="4974336" y="3410712"/>
            <a:ext cx="1655064" cy="548640"/>
          </a:xfrm>
          <a:prstGeom prst="rect">
            <a:avLst/>
          </a:prstGeom>
          <a:noFill/>
          <a:ln>
            <a:noFill/>
          </a:ln>
        </p:spPr>
        <p:txBody>
          <a:bodyPr spcFirstLastPara="1" wrap="square" lIns="0" tIns="0" rIns="0" bIns="0" anchor="t" anchorCtr="0">
            <a:noAutofit/>
          </a:bodyPr>
          <a:lstStyle/>
          <a:p>
            <a:pPr marL="0" marR="0" lvl="0" indent="0" algn="ctr" rtl="0">
              <a:lnSpc>
                <a:spcPct val="105000"/>
              </a:lnSpc>
              <a:spcBef>
                <a:spcPts val="0"/>
              </a:spcBef>
              <a:spcAft>
                <a:spcPts val="0"/>
              </a:spcAft>
              <a:buClr>
                <a:srgbClr val="5A6B7B"/>
              </a:buClr>
              <a:buSzPts val="1150"/>
              <a:buFont typeface="Calibri"/>
              <a:buNone/>
            </a:pPr>
            <a:r>
              <a:rPr lang="en-US" sz="1150" b="0" i="0" u="none" strike="noStrike" cap="none">
                <a:solidFill>
                  <a:srgbClr val="5A6B7B"/>
                </a:solidFill>
                <a:latin typeface="Calibri"/>
                <a:ea typeface="Calibri"/>
                <a:cs typeface="Calibri"/>
                <a:sym typeface="Calibri"/>
              </a:rPr>
              <a:t>medewerkers</a:t>
            </a:r>
            <a:endParaRPr sz="1150" b="0" i="0" u="none" strike="noStrike" cap="none">
              <a:solidFill>
                <a:schemeClr val="dk1"/>
              </a:solidFill>
              <a:latin typeface="Calibri"/>
              <a:ea typeface="Calibri"/>
              <a:cs typeface="Calibri"/>
              <a:sym typeface="Calibri"/>
            </a:endParaRPr>
          </a:p>
        </p:txBody>
      </p:sp>
      <p:sp>
        <p:nvSpPr>
          <p:cNvPr id="55" name="Google Shape;55;p5"/>
          <p:cNvSpPr/>
          <p:nvPr/>
        </p:nvSpPr>
        <p:spPr>
          <a:xfrm>
            <a:off x="6967728" y="2423160"/>
            <a:ext cx="1947672" cy="1600200"/>
          </a:xfrm>
          <a:prstGeom prst="roundRect">
            <a:avLst>
              <a:gd name="adj" fmla="val 5714"/>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5"/>
          <p:cNvSpPr/>
          <p:nvPr/>
        </p:nvSpPr>
        <p:spPr>
          <a:xfrm>
            <a:off x="7059168" y="2807208"/>
            <a:ext cx="1764792" cy="54864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E8A33D"/>
              </a:buClr>
              <a:buSzPts val="2700"/>
              <a:buFont typeface="Cambria"/>
              <a:buNone/>
            </a:pPr>
            <a:r>
              <a:rPr lang="en-US" sz="2700" b="1" i="0" u="none" strike="noStrike" cap="none">
                <a:solidFill>
                  <a:srgbClr val="E8A33D"/>
                </a:solidFill>
                <a:latin typeface="Cambria"/>
                <a:ea typeface="Cambria"/>
                <a:cs typeface="Cambria"/>
                <a:sym typeface="Cambria"/>
              </a:rPr>
              <a:t>1996</a:t>
            </a:r>
            <a:endParaRPr sz="2700" b="0" i="0" u="none" strike="noStrike" cap="none">
              <a:solidFill>
                <a:schemeClr val="dk1"/>
              </a:solidFill>
              <a:latin typeface="Calibri"/>
              <a:ea typeface="Calibri"/>
              <a:cs typeface="Calibri"/>
              <a:sym typeface="Calibri"/>
            </a:endParaRPr>
          </a:p>
        </p:txBody>
      </p:sp>
      <p:sp>
        <p:nvSpPr>
          <p:cNvPr id="57" name="Google Shape;57;p5"/>
          <p:cNvSpPr/>
          <p:nvPr/>
        </p:nvSpPr>
        <p:spPr>
          <a:xfrm>
            <a:off x="7114032" y="3410712"/>
            <a:ext cx="1655064" cy="548640"/>
          </a:xfrm>
          <a:prstGeom prst="rect">
            <a:avLst/>
          </a:prstGeom>
          <a:noFill/>
          <a:ln>
            <a:noFill/>
          </a:ln>
        </p:spPr>
        <p:txBody>
          <a:bodyPr spcFirstLastPara="1" wrap="square" lIns="0" tIns="0" rIns="0" bIns="0" anchor="t" anchorCtr="0">
            <a:noAutofit/>
          </a:bodyPr>
          <a:lstStyle/>
          <a:p>
            <a:pPr marL="0" marR="0" lvl="0" indent="0" algn="ctr" rtl="0">
              <a:lnSpc>
                <a:spcPct val="105000"/>
              </a:lnSpc>
              <a:spcBef>
                <a:spcPts val="0"/>
              </a:spcBef>
              <a:spcAft>
                <a:spcPts val="0"/>
              </a:spcAft>
              <a:buClr>
                <a:srgbClr val="5A6B7B"/>
              </a:buClr>
              <a:buSzPts val="1150"/>
              <a:buFont typeface="Calibri"/>
              <a:buNone/>
            </a:pPr>
            <a:r>
              <a:rPr lang="en-US" sz="1150" b="0" i="0" u="none" strike="noStrike" cap="none">
                <a:solidFill>
                  <a:srgbClr val="5A6B7B"/>
                </a:solidFill>
                <a:latin typeface="Calibri"/>
                <a:ea typeface="Calibri"/>
                <a:cs typeface="Calibri"/>
                <a:sym typeface="Calibri"/>
              </a:rPr>
              <a:t>opgericht in Oslo (NO)</a:t>
            </a:r>
            <a:endParaRPr sz="1150" b="0" i="0" u="none" strike="noStrike" cap="none">
              <a:solidFill>
                <a:schemeClr val="dk1"/>
              </a:solidFill>
              <a:latin typeface="Calibri"/>
              <a:ea typeface="Calibri"/>
              <a:cs typeface="Calibri"/>
              <a:sym typeface="Calibri"/>
            </a:endParaRPr>
          </a:p>
        </p:txBody>
      </p:sp>
      <p:sp>
        <p:nvSpPr>
          <p:cNvPr id="58" name="Google Shape;58;p5"/>
          <p:cNvSpPr/>
          <p:nvPr/>
        </p:nvSpPr>
        <p:spPr>
          <a:xfrm>
            <a:off x="548640" y="4160520"/>
            <a:ext cx="8138160" cy="32004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5A6B7B"/>
              </a:buClr>
              <a:buSzPts val="1200"/>
              <a:buFont typeface="Calibri"/>
              <a:buNone/>
            </a:pPr>
            <a:r>
              <a:rPr lang="en-US" sz="1200" b="0" i="1" u="none" strike="noStrike" cap="none">
                <a:solidFill>
                  <a:srgbClr val="5A6B7B"/>
                </a:solidFill>
                <a:latin typeface="Calibri"/>
                <a:ea typeface="Calibri"/>
                <a:cs typeface="Calibri"/>
                <a:sym typeface="Calibri"/>
              </a:rPr>
              <a:t>± €2,8 miljard omzet (2025) · privaat eigendom · honderden AI-initiatieven binnen de groep</a:t>
            </a:r>
            <a:endParaRPr sz="1200" b="0" i="0" u="none" strike="noStrike" cap="none">
              <a:solidFill>
                <a:schemeClr val="dk1"/>
              </a:solidFill>
              <a:latin typeface="Calibri"/>
              <a:ea typeface="Calibri"/>
              <a:cs typeface="Calibri"/>
              <a:sym typeface="Calibri"/>
            </a:endParaRPr>
          </a:p>
        </p:txBody>
      </p:sp>
      <p:sp>
        <p:nvSpPr>
          <p:cNvPr id="59" name="Google Shape;59;p5"/>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Slimmer ondernemen met de AI-kracht van Visma</a:t>
            </a:r>
            <a:endParaRPr sz="850" b="0" i="0" u="none" strike="noStrike" cap="none">
              <a:solidFill>
                <a:schemeClr val="dk1"/>
              </a:solidFill>
              <a:latin typeface="Calibri"/>
              <a:ea typeface="Calibri"/>
              <a:cs typeface="Calibri"/>
              <a:sym typeface="Calibri"/>
            </a:endParaRPr>
          </a:p>
        </p:txBody>
      </p:sp>
      <p:sp>
        <p:nvSpPr>
          <p:cNvPr id="60" name="Google Shape;60;p5"/>
          <p:cNvSpPr/>
          <p:nvPr/>
        </p:nvSpPr>
        <p:spPr>
          <a:xfrm>
            <a:off x="8321040" y="4855464"/>
            <a:ext cx="274320" cy="22860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AEB8C2"/>
              </a:buClr>
              <a:buSzPts val="850"/>
              <a:buFont typeface="Calibri"/>
              <a:buNone/>
            </a:pP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525"/>
        <p:cNvGrpSpPr/>
        <p:nvPr/>
      </p:nvGrpSpPr>
      <p:grpSpPr>
        <a:xfrm>
          <a:off x="0" y="0"/>
          <a:ext cx="0" cy="0"/>
          <a:chOff x="0" y="0"/>
          <a:chExt cx="0" cy="0"/>
        </a:xfrm>
      </p:grpSpPr>
      <p:sp>
        <p:nvSpPr>
          <p:cNvPr id="526" name="Google Shape;526;p32"/>
          <p:cNvSpPr/>
          <p:nvPr/>
        </p:nvSpPr>
        <p:spPr>
          <a:xfrm>
            <a:off x="548640" y="402336"/>
            <a:ext cx="81381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i="0" u="none" strike="noStrike" cap="none">
                <a:solidFill>
                  <a:srgbClr val="2E9E92"/>
                </a:solidFill>
                <a:latin typeface="Calibri"/>
                <a:ea typeface="Calibri"/>
                <a:cs typeface="Calibri"/>
                <a:sym typeface="Calibri"/>
              </a:rPr>
              <a:t>HOE VER GAAT DIT?</a:t>
            </a:r>
            <a:endParaRPr sz="1250" b="0" i="0" u="none" strike="noStrike" cap="none">
              <a:solidFill>
                <a:schemeClr val="dk1"/>
              </a:solidFill>
              <a:latin typeface="Calibri"/>
              <a:ea typeface="Calibri"/>
              <a:cs typeface="Calibri"/>
              <a:sym typeface="Calibri"/>
            </a:endParaRPr>
          </a:p>
        </p:txBody>
      </p:sp>
      <p:sp>
        <p:nvSpPr>
          <p:cNvPr id="527" name="Google Shape;527;p32"/>
          <p:cNvSpPr/>
          <p:nvPr/>
        </p:nvSpPr>
        <p:spPr>
          <a:xfrm>
            <a:off x="548640" y="676656"/>
            <a:ext cx="8138160" cy="77724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i="0" u="none" strike="noStrike" cap="none">
                <a:solidFill>
                  <a:srgbClr val="1C2B3A"/>
                </a:solidFill>
                <a:latin typeface="Cambria"/>
                <a:ea typeface="Cambria"/>
                <a:cs typeface="Cambria"/>
                <a:sym typeface="Cambria"/>
              </a:rPr>
              <a:t>AI die zichzelf aanstuurt</a:t>
            </a:r>
            <a:endParaRPr sz="3000" b="0" i="0" u="none" strike="noStrike" cap="none">
              <a:solidFill>
                <a:schemeClr val="dk1"/>
              </a:solidFill>
              <a:latin typeface="Calibri"/>
              <a:ea typeface="Calibri"/>
              <a:cs typeface="Calibri"/>
              <a:sym typeface="Calibri"/>
            </a:endParaRPr>
          </a:p>
        </p:txBody>
      </p:sp>
      <p:sp>
        <p:nvSpPr>
          <p:cNvPr id="528" name="Google Shape;528;p32"/>
          <p:cNvSpPr/>
          <p:nvPr/>
        </p:nvSpPr>
        <p:spPr>
          <a:xfrm>
            <a:off x="548640" y="1481328"/>
            <a:ext cx="4114800" cy="2651760"/>
          </a:xfrm>
          <a:prstGeom prst="rect">
            <a:avLst/>
          </a:prstGeom>
          <a:noFill/>
          <a:ln>
            <a:noFill/>
          </a:ln>
        </p:spPr>
        <p:txBody>
          <a:bodyPr spcFirstLastPara="1" wrap="square" lIns="0" tIns="0" rIns="0" bIns="0" anchor="t" anchorCtr="0">
            <a:noAutofit/>
          </a:bodyPr>
          <a:lstStyle/>
          <a:p>
            <a:pPr marL="0" marR="0" lvl="0" indent="0" algn="l" rtl="0">
              <a:lnSpc>
                <a:spcPct val="118000"/>
              </a:lnSpc>
              <a:spcBef>
                <a:spcPts val="0"/>
              </a:spcBef>
              <a:spcAft>
                <a:spcPts val="0"/>
              </a:spcAft>
              <a:buClr>
                <a:srgbClr val="44566A"/>
              </a:buClr>
              <a:buSzPts val="1450"/>
              <a:buFont typeface="Calibri"/>
              <a:buNone/>
            </a:pPr>
            <a:r>
              <a:rPr lang="en-US" sz="1450" b="0" i="0" u="none" strike="noStrike" cap="none">
                <a:solidFill>
                  <a:srgbClr val="44566A"/>
                </a:solidFill>
                <a:latin typeface="Calibri"/>
                <a:ea typeface="Calibri"/>
                <a:cs typeface="Calibri"/>
                <a:sym typeface="Calibri"/>
              </a:rPr>
              <a:t>In moderne AI-systemen deelt een </a:t>
            </a:r>
            <a:r>
              <a:rPr lang="en-US" sz="1450" b="1" i="0" u="none" strike="noStrike" cap="none">
                <a:solidFill>
                  <a:srgbClr val="1C2B3A"/>
                </a:solidFill>
                <a:latin typeface="Calibri"/>
                <a:ea typeface="Calibri"/>
                <a:cs typeface="Calibri"/>
                <a:sym typeface="Calibri"/>
              </a:rPr>
              <a:t>hoofd-agent</a:t>
            </a:r>
            <a:r>
              <a:rPr lang="en-US" sz="1450" b="0" i="0" u="none" strike="noStrike" cap="none">
                <a:solidFill>
                  <a:srgbClr val="44566A"/>
                </a:solidFill>
                <a:latin typeface="Calibri"/>
                <a:ea typeface="Calibri"/>
                <a:cs typeface="Calibri"/>
                <a:sym typeface="Calibri"/>
              </a:rPr>
              <a:t> een taak op en schrijft hij </a:t>
            </a:r>
            <a:r>
              <a:rPr lang="en-US" sz="1450" b="1" i="0" u="none" strike="noStrike" cap="none">
                <a:solidFill>
                  <a:srgbClr val="1C2B3A"/>
                </a:solidFill>
                <a:latin typeface="Calibri"/>
                <a:ea typeface="Calibri"/>
                <a:cs typeface="Calibri"/>
                <a:sym typeface="Calibri"/>
              </a:rPr>
              <a:t>zelf de opdracht (de prompt) voor elke sub-agent</a:t>
            </a:r>
            <a:r>
              <a:rPr lang="en-US" sz="1450" b="0" i="0" u="none" strike="noStrike" cap="none">
                <a:solidFill>
                  <a:srgbClr val="44566A"/>
                </a:solidFill>
                <a:latin typeface="Calibri"/>
                <a:ea typeface="Calibri"/>
                <a:cs typeface="Calibri"/>
                <a:sym typeface="Calibri"/>
              </a:rPr>
              <a:t>. Anthropic — de maker van Claude — beschrijft dit in eigen onderzoek; Claude kan zelfs de instructies voor een nieuwe agent genereren.</a:t>
            </a:r>
            <a:endParaRPr sz="1450" b="0" i="0" u="none" strike="noStrike" cap="none">
              <a:solidFill>
                <a:schemeClr val="dk1"/>
              </a:solidFill>
              <a:latin typeface="Calibri"/>
              <a:ea typeface="Calibri"/>
              <a:cs typeface="Calibri"/>
              <a:sym typeface="Calibri"/>
            </a:endParaRPr>
          </a:p>
        </p:txBody>
      </p:sp>
      <p:sp>
        <p:nvSpPr>
          <p:cNvPr id="529" name="Google Shape;529;p32"/>
          <p:cNvSpPr/>
          <p:nvPr/>
        </p:nvSpPr>
        <p:spPr>
          <a:xfrm>
            <a:off x="6035040" y="1572768"/>
            <a:ext cx="1737360" cy="640080"/>
          </a:xfrm>
          <a:prstGeom prst="roundRect">
            <a:avLst>
              <a:gd name="adj" fmla="val 11429"/>
            </a:avLst>
          </a:prstGeom>
          <a:solidFill>
            <a:srgbClr val="0E2A47"/>
          </a:solidFill>
          <a:ln>
            <a:noFill/>
          </a:ln>
          <a:effectLst>
            <a:outerShdw blurRad="114300" dist="38100" dir="5400000" algn="bl" rotWithShape="0">
              <a:srgbClr val="9AA8B6">
                <a:alpha val="18039"/>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32"/>
          <p:cNvSpPr/>
          <p:nvPr/>
        </p:nvSpPr>
        <p:spPr>
          <a:xfrm>
            <a:off x="6035040" y="1572768"/>
            <a:ext cx="1737360" cy="64008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FFFFFF"/>
              </a:buClr>
              <a:buSzPts val="1300"/>
              <a:buFont typeface="Cambria"/>
              <a:buNone/>
            </a:pPr>
            <a:r>
              <a:rPr lang="en-US" sz="1300" b="1" i="0" u="none" strike="noStrike" cap="none">
                <a:solidFill>
                  <a:srgbClr val="FFFFFF"/>
                </a:solidFill>
                <a:latin typeface="Cambria"/>
                <a:ea typeface="Cambria"/>
                <a:cs typeface="Cambria"/>
                <a:sym typeface="Cambria"/>
              </a:rPr>
              <a:t>Hoofd-agent</a:t>
            </a:r>
            <a:endParaRPr sz="1300" b="0" i="0" u="none" strike="noStrike" cap="none">
              <a:solidFill>
                <a:schemeClr val="dk1"/>
              </a:solidFill>
              <a:latin typeface="Calibri"/>
              <a:ea typeface="Calibri"/>
              <a:cs typeface="Calibri"/>
              <a:sym typeface="Calibri"/>
            </a:endParaRPr>
          </a:p>
        </p:txBody>
      </p:sp>
      <p:cxnSp>
        <p:nvCxnSpPr>
          <p:cNvPr id="531" name="Google Shape;531;p32"/>
          <p:cNvCxnSpPr/>
          <p:nvPr/>
        </p:nvCxnSpPr>
        <p:spPr>
          <a:xfrm flipH="1">
            <a:off x="5806440" y="2212848"/>
            <a:ext cx="1097280" cy="1051560"/>
          </a:xfrm>
          <a:prstGeom prst="straightConnector1">
            <a:avLst/>
          </a:prstGeom>
          <a:noFill/>
          <a:ln w="19050" cap="flat" cmpd="sng">
            <a:solidFill>
              <a:srgbClr val="2E9E92"/>
            </a:solidFill>
            <a:prstDash val="solid"/>
            <a:round/>
            <a:headEnd type="none" w="sm" len="sm"/>
            <a:tailEnd type="triangle" w="med" len="med"/>
          </a:ln>
        </p:spPr>
      </p:cxnSp>
      <p:sp>
        <p:nvSpPr>
          <p:cNvPr id="532" name="Google Shape;532;p32"/>
          <p:cNvSpPr/>
          <p:nvPr/>
        </p:nvSpPr>
        <p:spPr>
          <a:xfrm>
            <a:off x="5303520" y="3264408"/>
            <a:ext cx="1005840" cy="566928"/>
          </a:xfrm>
          <a:prstGeom prst="roundRect">
            <a:avLst>
              <a:gd name="adj" fmla="val 11290"/>
            </a:avLst>
          </a:prstGeom>
          <a:solidFill>
            <a:srgbClr val="FFFFFF"/>
          </a:solidFill>
          <a:ln w="12700" cap="flat" cmpd="sng">
            <a:solidFill>
              <a:srgbClr val="2E9E92"/>
            </a:solidFill>
            <a:prstDash val="solid"/>
            <a:round/>
            <a:headEnd type="none" w="sm" len="sm"/>
            <a:tailEnd type="none" w="sm" len="sm"/>
          </a:ln>
          <a:effectLst>
            <a:outerShdw blurRad="114300" dist="38100" dir="5400000" algn="bl" rotWithShape="0">
              <a:srgbClr val="9AA8B6">
                <a:alpha val="12156"/>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32"/>
          <p:cNvSpPr/>
          <p:nvPr/>
        </p:nvSpPr>
        <p:spPr>
          <a:xfrm>
            <a:off x="5303520" y="3264408"/>
            <a:ext cx="1005840" cy="566928"/>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1C2B3A"/>
              </a:buClr>
              <a:buSzPts val="1050"/>
              <a:buFont typeface="Calibri"/>
              <a:buNone/>
            </a:pPr>
            <a:r>
              <a:rPr lang="en-US" sz="1050" b="1" i="0" u="none" strike="noStrike" cap="none">
                <a:solidFill>
                  <a:srgbClr val="1C2B3A"/>
                </a:solidFill>
                <a:latin typeface="Calibri"/>
                <a:ea typeface="Calibri"/>
                <a:cs typeface="Calibri"/>
                <a:sym typeface="Calibri"/>
              </a:rPr>
              <a:t>Sub-agent</a:t>
            </a:r>
            <a:endParaRPr sz="1050" b="0" i="0" u="none" strike="noStrike" cap="none">
              <a:solidFill>
                <a:schemeClr val="dk1"/>
              </a:solidFill>
              <a:latin typeface="Calibri"/>
              <a:ea typeface="Calibri"/>
              <a:cs typeface="Calibri"/>
              <a:sym typeface="Calibri"/>
            </a:endParaRPr>
          </a:p>
        </p:txBody>
      </p:sp>
      <p:cxnSp>
        <p:nvCxnSpPr>
          <p:cNvPr id="534" name="Google Shape;534;p32"/>
          <p:cNvCxnSpPr/>
          <p:nvPr/>
        </p:nvCxnSpPr>
        <p:spPr>
          <a:xfrm>
            <a:off x="6903720" y="2212848"/>
            <a:ext cx="9144" cy="1051560"/>
          </a:xfrm>
          <a:prstGeom prst="straightConnector1">
            <a:avLst/>
          </a:prstGeom>
          <a:noFill/>
          <a:ln w="19050" cap="flat" cmpd="sng">
            <a:solidFill>
              <a:srgbClr val="2E9E92"/>
            </a:solidFill>
            <a:prstDash val="solid"/>
            <a:round/>
            <a:headEnd type="none" w="sm" len="sm"/>
            <a:tailEnd type="triangle" w="med" len="med"/>
          </a:ln>
        </p:spPr>
      </p:cxnSp>
      <p:sp>
        <p:nvSpPr>
          <p:cNvPr id="535" name="Google Shape;535;p32"/>
          <p:cNvSpPr/>
          <p:nvPr/>
        </p:nvSpPr>
        <p:spPr>
          <a:xfrm>
            <a:off x="6400800" y="3264408"/>
            <a:ext cx="1005840" cy="566928"/>
          </a:xfrm>
          <a:prstGeom prst="roundRect">
            <a:avLst>
              <a:gd name="adj" fmla="val 11290"/>
            </a:avLst>
          </a:prstGeom>
          <a:solidFill>
            <a:srgbClr val="FFFFFF"/>
          </a:solidFill>
          <a:ln w="12700" cap="flat" cmpd="sng">
            <a:solidFill>
              <a:srgbClr val="2E9E92"/>
            </a:solidFill>
            <a:prstDash val="solid"/>
            <a:round/>
            <a:headEnd type="none" w="sm" len="sm"/>
            <a:tailEnd type="none" w="sm" len="sm"/>
          </a:ln>
          <a:effectLst>
            <a:outerShdw blurRad="114300" dist="38100" dir="5400000" algn="bl" rotWithShape="0">
              <a:srgbClr val="9AA8B6">
                <a:alpha val="12156"/>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32"/>
          <p:cNvSpPr/>
          <p:nvPr/>
        </p:nvSpPr>
        <p:spPr>
          <a:xfrm>
            <a:off x="6400800" y="3264408"/>
            <a:ext cx="1005840" cy="566928"/>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1C2B3A"/>
              </a:buClr>
              <a:buSzPts val="1050"/>
              <a:buFont typeface="Calibri"/>
              <a:buNone/>
            </a:pPr>
            <a:r>
              <a:rPr lang="en-US" sz="1050" b="1" i="0" u="none" strike="noStrike" cap="none">
                <a:solidFill>
                  <a:srgbClr val="1C2B3A"/>
                </a:solidFill>
                <a:latin typeface="Calibri"/>
                <a:ea typeface="Calibri"/>
                <a:cs typeface="Calibri"/>
                <a:sym typeface="Calibri"/>
              </a:rPr>
              <a:t>Sub-agent</a:t>
            </a:r>
            <a:endParaRPr sz="1050" b="0" i="0" u="none" strike="noStrike" cap="none">
              <a:solidFill>
                <a:schemeClr val="dk1"/>
              </a:solidFill>
              <a:latin typeface="Calibri"/>
              <a:ea typeface="Calibri"/>
              <a:cs typeface="Calibri"/>
              <a:sym typeface="Calibri"/>
            </a:endParaRPr>
          </a:p>
        </p:txBody>
      </p:sp>
      <p:cxnSp>
        <p:nvCxnSpPr>
          <p:cNvPr id="537" name="Google Shape;537;p32"/>
          <p:cNvCxnSpPr/>
          <p:nvPr/>
        </p:nvCxnSpPr>
        <p:spPr>
          <a:xfrm>
            <a:off x="6903720" y="2212848"/>
            <a:ext cx="1097280" cy="1051560"/>
          </a:xfrm>
          <a:prstGeom prst="straightConnector1">
            <a:avLst/>
          </a:prstGeom>
          <a:noFill/>
          <a:ln w="19050" cap="flat" cmpd="sng">
            <a:solidFill>
              <a:srgbClr val="2E9E92"/>
            </a:solidFill>
            <a:prstDash val="solid"/>
            <a:round/>
            <a:headEnd type="none" w="sm" len="sm"/>
            <a:tailEnd type="triangle" w="med" len="med"/>
          </a:ln>
        </p:spPr>
      </p:cxnSp>
      <p:sp>
        <p:nvSpPr>
          <p:cNvPr id="538" name="Google Shape;538;p32"/>
          <p:cNvSpPr/>
          <p:nvPr/>
        </p:nvSpPr>
        <p:spPr>
          <a:xfrm>
            <a:off x="7498080" y="3264408"/>
            <a:ext cx="1005840" cy="566928"/>
          </a:xfrm>
          <a:prstGeom prst="roundRect">
            <a:avLst>
              <a:gd name="adj" fmla="val 11290"/>
            </a:avLst>
          </a:prstGeom>
          <a:solidFill>
            <a:srgbClr val="FFFFFF"/>
          </a:solidFill>
          <a:ln w="12700" cap="flat" cmpd="sng">
            <a:solidFill>
              <a:srgbClr val="2E9E92"/>
            </a:solidFill>
            <a:prstDash val="solid"/>
            <a:round/>
            <a:headEnd type="none" w="sm" len="sm"/>
            <a:tailEnd type="none" w="sm" len="sm"/>
          </a:ln>
          <a:effectLst>
            <a:outerShdw blurRad="114300" dist="38100" dir="5400000" algn="bl" rotWithShape="0">
              <a:srgbClr val="9AA8B6">
                <a:alpha val="12156"/>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32"/>
          <p:cNvSpPr/>
          <p:nvPr/>
        </p:nvSpPr>
        <p:spPr>
          <a:xfrm>
            <a:off x="7498080" y="3264408"/>
            <a:ext cx="1005840" cy="566928"/>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1C2B3A"/>
              </a:buClr>
              <a:buSzPts val="1050"/>
              <a:buFont typeface="Calibri"/>
              <a:buNone/>
            </a:pPr>
            <a:r>
              <a:rPr lang="en-US" sz="1050" b="1" i="0" u="none" strike="noStrike" cap="none">
                <a:solidFill>
                  <a:srgbClr val="1C2B3A"/>
                </a:solidFill>
                <a:latin typeface="Calibri"/>
                <a:ea typeface="Calibri"/>
                <a:cs typeface="Calibri"/>
                <a:sym typeface="Calibri"/>
              </a:rPr>
              <a:t>Sub-agent</a:t>
            </a:r>
            <a:endParaRPr sz="1050" b="0" i="0" u="none" strike="noStrike" cap="none">
              <a:solidFill>
                <a:schemeClr val="dk1"/>
              </a:solidFill>
              <a:latin typeface="Calibri"/>
              <a:ea typeface="Calibri"/>
              <a:cs typeface="Calibri"/>
              <a:sym typeface="Calibri"/>
            </a:endParaRPr>
          </a:p>
        </p:txBody>
      </p:sp>
      <p:sp>
        <p:nvSpPr>
          <p:cNvPr id="540" name="Google Shape;540;p32"/>
          <p:cNvSpPr/>
          <p:nvPr/>
        </p:nvSpPr>
        <p:spPr>
          <a:xfrm>
            <a:off x="5120640" y="4224528"/>
            <a:ext cx="3657600" cy="457200"/>
          </a:xfrm>
          <a:prstGeom prst="rect">
            <a:avLst/>
          </a:prstGeom>
          <a:noFill/>
          <a:ln>
            <a:noFill/>
          </a:ln>
        </p:spPr>
        <p:txBody>
          <a:bodyPr spcFirstLastPara="1" wrap="square" lIns="0" tIns="0" rIns="0" bIns="0" anchor="t" anchorCtr="0">
            <a:noAutofit/>
          </a:bodyPr>
          <a:lstStyle/>
          <a:p>
            <a:pPr marL="0" marR="0" lvl="0" indent="0" algn="ctr" rtl="0">
              <a:lnSpc>
                <a:spcPct val="110000"/>
              </a:lnSpc>
              <a:spcBef>
                <a:spcPts val="0"/>
              </a:spcBef>
              <a:spcAft>
                <a:spcPts val="0"/>
              </a:spcAft>
              <a:buClr>
                <a:srgbClr val="5A6B7B"/>
              </a:buClr>
              <a:buSzPts val="1150"/>
              <a:buFont typeface="Calibri"/>
              <a:buNone/>
            </a:pPr>
            <a:r>
              <a:rPr lang="en-US" sz="1150" b="0" i="1" u="none" strike="noStrike" cap="none">
                <a:solidFill>
                  <a:srgbClr val="5A6B7B"/>
                </a:solidFill>
                <a:latin typeface="Calibri"/>
                <a:ea typeface="Calibri"/>
                <a:cs typeface="Calibri"/>
                <a:sym typeface="Calibri"/>
              </a:rPr>
              <a:t>Elke pijl is een eigen prompt — dít maakt ‘agentic AI’ zo krachtig.</a:t>
            </a:r>
            <a:endParaRPr sz="1150" b="0" i="0" u="none" strike="noStrike" cap="none">
              <a:solidFill>
                <a:schemeClr val="dk1"/>
              </a:solidFill>
              <a:latin typeface="Calibri"/>
              <a:ea typeface="Calibri"/>
              <a:cs typeface="Calibri"/>
              <a:sym typeface="Calibri"/>
            </a:endParaRPr>
          </a:p>
        </p:txBody>
      </p:sp>
      <p:sp>
        <p:nvSpPr>
          <p:cNvPr id="541" name="Google Shape;541;p32"/>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Slimmer ondernemen met de AI-kracht van Visma</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46"/>
        <p:cNvGrpSpPr/>
        <p:nvPr/>
      </p:nvGrpSpPr>
      <p:grpSpPr>
        <a:xfrm>
          <a:off x="0" y="0"/>
          <a:ext cx="0" cy="0"/>
          <a:chOff x="0" y="0"/>
          <a:chExt cx="0" cy="0"/>
        </a:xfrm>
      </p:grpSpPr>
      <p:sp>
        <p:nvSpPr>
          <p:cNvPr id="547" name="Google Shape;547;p33"/>
          <p:cNvSpPr/>
          <p:nvPr/>
        </p:nvSpPr>
        <p:spPr>
          <a:xfrm>
            <a:off x="822960" y="1828800"/>
            <a:ext cx="7498080" cy="6400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3400"/>
              <a:buFont typeface="Cambria"/>
              <a:buNone/>
            </a:pPr>
            <a:r>
              <a:rPr lang="en-US" sz="3400" b="1" i="0" u="none" strike="noStrike" cap="none">
                <a:solidFill>
                  <a:srgbClr val="FFFFFF"/>
                </a:solidFill>
                <a:latin typeface="Cambria"/>
                <a:ea typeface="Cambria"/>
                <a:cs typeface="Cambria"/>
                <a:sym typeface="Cambria"/>
              </a:rPr>
              <a:t>VRAAG NIET WÁT AI KAN —</a:t>
            </a:r>
            <a:endParaRPr sz="3400" b="0" i="0" u="none" strike="noStrike" cap="none">
              <a:solidFill>
                <a:schemeClr val="dk1"/>
              </a:solidFill>
              <a:latin typeface="Calibri"/>
              <a:ea typeface="Calibri"/>
              <a:cs typeface="Calibri"/>
              <a:sym typeface="Calibri"/>
            </a:endParaRPr>
          </a:p>
        </p:txBody>
      </p:sp>
      <p:sp>
        <p:nvSpPr>
          <p:cNvPr id="548" name="Google Shape;548;p33"/>
          <p:cNvSpPr/>
          <p:nvPr/>
        </p:nvSpPr>
        <p:spPr>
          <a:xfrm>
            <a:off x="822960" y="2514600"/>
            <a:ext cx="7498080" cy="8229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E8A33D"/>
              </a:buClr>
              <a:buSzPts val="3400"/>
              <a:buFont typeface="Cambria"/>
              <a:buNone/>
            </a:pPr>
            <a:r>
              <a:rPr lang="en-US" sz="3400" b="1" i="0" u="none" strike="noStrike" cap="none">
                <a:solidFill>
                  <a:srgbClr val="E8A33D"/>
                </a:solidFill>
                <a:latin typeface="Cambria"/>
                <a:ea typeface="Cambria"/>
                <a:cs typeface="Cambria"/>
                <a:sym typeface="Cambria"/>
              </a:rPr>
              <a:t>vraag je af wat het níet kan.</a:t>
            </a:r>
            <a:endParaRPr sz="3400" b="0" i="0" u="none" strike="noStrike" cap="none">
              <a:solidFill>
                <a:schemeClr val="dk1"/>
              </a:solidFill>
              <a:latin typeface="Calibri"/>
              <a:ea typeface="Calibri"/>
              <a:cs typeface="Calibri"/>
              <a:sym typeface="Calibri"/>
            </a:endParaRPr>
          </a:p>
        </p:txBody>
      </p:sp>
      <p:sp>
        <p:nvSpPr>
          <p:cNvPr id="549" name="Google Shape;549;p33"/>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Slimmer ondernemen met de AI-kracht van Visma</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554"/>
        <p:cNvGrpSpPr/>
        <p:nvPr/>
      </p:nvGrpSpPr>
      <p:grpSpPr>
        <a:xfrm>
          <a:off x="0" y="0"/>
          <a:ext cx="0" cy="0"/>
          <a:chOff x="0" y="0"/>
          <a:chExt cx="0" cy="0"/>
        </a:xfrm>
      </p:grpSpPr>
      <p:sp>
        <p:nvSpPr>
          <p:cNvPr id="555" name="Google Shape;555;p34"/>
          <p:cNvSpPr/>
          <p:nvPr/>
        </p:nvSpPr>
        <p:spPr>
          <a:xfrm>
            <a:off x="548640" y="402336"/>
            <a:ext cx="81381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i="0" u="none" strike="noStrike" cap="none">
                <a:solidFill>
                  <a:srgbClr val="2E9E92"/>
                </a:solidFill>
                <a:latin typeface="Calibri"/>
                <a:ea typeface="Calibri"/>
                <a:cs typeface="Calibri"/>
                <a:sym typeface="Calibri"/>
              </a:rPr>
              <a:t>KLEINE BEKENTENIS</a:t>
            </a:r>
            <a:endParaRPr sz="1250" b="0" i="0" u="none" strike="noStrike" cap="none">
              <a:solidFill>
                <a:schemeClr val="dk1"/>
              </a:solidFill>
              <a:latin typeface="Calibri"/>
              <a:ea typeface="Calibri"/>
              <a:cs typeface="Calibri"/>
              <a:sym typeface="Calibri"/>
            </a:endParaRPr>
          </a:p>
        </p:txBody>
      </p:sp>
      <p:sp>
        <p:nvSpPr>
          <p:cNvPr id="556" name="Google Shape;556;p34"/>
          <p:cNvSpPr/>
          <p:nvPr/>
        </p:nvSpPr>
        <p:spPr>
          <a:xfrm>
            <a:off x="548640" y="676656"/>
            <a:ext cx="8138160" cy="77724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i="0" u="none" strike="noStrike" cap="none">
                <a:solidFill>
                  <a:srgbClr val="1C2B3A"/>
                </a:solidFill>
                <a:latin typeface="Cambria"/>
                <a:ea typeface="Cambria"/>
                <a:cs typeface="Cambria"/>
                <a:sym typeface="Cambria"/>
              </a:rPr>
              <a:t>Deze slides? Ook door AI gemaakt.</a:t>
            </a:r>
            <a:endParaRPr sz="3000" b="0" i="0" u="none" strike="noStrike" cap="none">
              <a:solidFill>
                <a:schemeClr val="dk1"/>
              </a:solidFill>
              <a:latin typeface="Calibri"/>
              <a:ea typeface="Calibri"/>
              <a:cs typeface="Calibri"/>
              <a:sym typeface="Calibri"/>
            </a:endParaRPr>
          </a:p>
        </p:txBody>
      </p:sp>
      <p:sp>
        <p:nvSpPr>
          <p:cNvPr id="557" name="Google Shape;557;p34"/>
          <p:cNvSpPr/>
          <p:nvPr/>
        </p:nvSpPr>
        <p:spPr>
          <a:xfrm>
            <a:off x="1097280" y="2194560"/>
            <a:ext cx="1554480" cy="1554480"/>
          </a:xfrm>
          <a:prstGeom prst="ellipse">
            <a:avLst/>
          </a:pr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58" name="Google Shape;558;p34" descr="preencoded.png"/>
          <p:cNvPicPr preferRelativeResize="0"/>
          <p:nvPr/>
        </p:nvPicPr>
        <p:blipFill rotWithShape="1">
          <a:blip r:embed="rId3">
            <a:alphaModFix/>
          </a:blip>
          <a:srcRect/>
          <a:stretch/>
        </p:blipFill>
        <p:spPr>
          <a:xfrm>
            <a:off x="1470355" y="2567635"/>
            <a:ext cx="808330" cy="808330"/>
          </a:xfrm>
          <a:prstGeom prst="rect">
            <a:avLst/>
          </a:prstGeom>
          <a:noFill/>
          <a:ln>
            <a:noFill/>
          </a:ln>
        </p:spPr>
      </p:pic>
      <p:sp>
        <p:nvSpPr>
          <p:cNvPr id="559" name="Google Shape;559;p34"/>
          <p:cNvSpPr/>
          <p:nvPr/>
        </p:nvSpPr>
        <p:spPr>
          <a:xfrm>
            <a:off x="3703320" y="2194560"/>
            <a:ext cx="4983480" cy="1737360"/>
          </a:xfrm>
          <a:prstGeom prst="rect">
            <a:avLst/>
          </a:prstGeom>
          <a:noFill/>
          <a:ln>
            <a:noFill/>
          </a:ln>
        </p:spPr>
        <p:txBody>
          <a:bodyPr spcFirstLastPara="1" wrap="square" lIns="0" tIns="0" rIns="0" bIns="0" anchor="t" anchorCtr="0">
            <a:noAutofit/>
          </a:bodyPr>
          <a:lstStyle/>
          <a:p>
            <a:pPr marL="0" marR="0" lvl="0" indent="0" algn="l" rtl="0">
              <a:lnSpc>
                <a:spcPct val="124000"/>
              </a:lnSpc>
              <a:spcBef>
                <a:spcPts val="0"/>
              </a:spcBef>
              <a:spcAft>
                <a:spcPts val="0"/>
              </a:spcAft>
              <a:buClr>
                <a:srgbClr val="44566A"/>
              </a:buClr>
              <a:buSzPts val="1650"/>
              <a:buFont typeface="Calibri"/>
              <a:buNone/>
            </a:pPr>
            <a:r>
              <a:rPr lang="en-US" sz="1650" b="0" i="0" u="none" strike="noStrike" cap="none">
                <a:solidFill>
                  <a:srgbClr val="44566A"/>
                </a:solidFill>
                <a:latin typeface="Calibri"/>
                <a:ea typeface="Calibri"/>
                <a:cs typeface="Calibri"/>
                <a:sym typeface="Calibri"/>
              </a:rPr>
              <a:t>Van de eerste opzet tot de illustraties en zelfs deze tekst — gemaakt mét AI. Met een mens aan het stuur die stuurt, controleert en bijschaaft. Precies zoals we het net bespraken.</a:t>
            </a:r>
            <a:endParaRPr sz="1650" b="0" i="0" u="none" strike="noStrike" cap="none">
              <a:solidFill>
                <a:schemeClr val="dk1"/>
              </a:solidFill>
              <a:latin typeface="Calibri"/>
              <a:ea typeface="Calibri"/>
              <a:cs typeface="Calibri"/>
              <a:sym typeface="Calibri"/>
            </a:endParaRPr>
          </a:p>
        </p:txBody>
      </p:sp>
      <p:sp>
        <p:nvSpPr>
          <p:cNvPr id="560" name="Google Shape;560;p34"/>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Slimmer ondernemen met de AI-kracht van Visma</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5"/>
        <p:cNvGrpSpPr/>
        <p:nvPr/>
      </p:nvGrpSpPr>
      <p:grpSpPr>
        <a:xfrm>
          <a:off x="0" y="0"/>
          <a:ext cx="0" cy="0"/>
          <a:chOff x="0" y="0"/>
          <a:chExt cx="0" cy="0"/>
        </a:xfrm>
      </p:grpSpPr>
      <p:sp>
        <p:nvSpPr>
          <p:cNvPr id="66" name="Google Shape;66;p6"/>
          <p:cNvSpPr/>
          <p:nvPr/>
        </p:nvSpPr>
        <p:spPr>
          <a:xfrm>
            <a:off x="685800" y="1554480"/>
            <a:ext cx="5486400"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E8A33D"/>
              </a:buClr>
              <a:buSzPts val="1500"/>
              <a:buFont typeface="Calibri"/>
              <a:buNone/>
            </a:pPr>
            <a:r>
              <a:rPr lang="en-US" sz="1500" b="1" i="0" u="none" strike="noStrike" cap="none">
                <a:solidFill>
                  <a:srgbClr val="E8A33D"/>
                </a:solidFill>
                <a:latin typeface="Calibri"/>
                <a:ea typeface="Calibri"/>
                <a:cs typeface="Calibri"/>
                <a:sym typeface="Calibri"/>
              </a:rPr>
              <a:t>DE KERN</a:t>
            </a:r>
            <a:endParaRPr sz="1500" b="0" i="0" u="none" strike="noStrike" cap="none">
              <a:solidFill>
                <a:schemeClr val="dk1"/>
              </a:solidFill>
              <a:latin typeface="Calibri"/>
              <a:ea typeface="Calibri"/>
              <a:cs typeface="Calibri"/>
              <a:sym typeface="Calibri"/>
            </a:endParaRPr>
          </a:p>
        </p:txBody>
      </p:sp>
      <p:sp>
        <p:nvSpPr>
          <p:cNvPr id="67" name="Google Shape;67;p6"/>
          <p:cNvSpPr/>
          <p:nvPr/>
        </p:nvSpPr>
        <p:spPr>
          <a:xfrm>
            <a:off x="658368" y="1947672"/>
            <a:ext cx="7680960" cy="109728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FFFFFF"/>
              </a:buClr>
              <a:buSzPts val="3800"/>
              <a:buFont typeface="Cambria"/>
              <a:buNone/>
            </a:pPr>
            <a:r>
              <a:rPr lang="en-US" sz="3800" b="1" i="0" u="none" strike="noStrike" cap="none">
                <a:solidFill>
                  <a:srgbClr val="FFFFFF"/>
                </a:solidFill>
                <a:latin typeface="Cambria"/>
                <a:ea typeface="Cambria"/>
                <a:cs typeface="Cambria"/>
                <a:sym typeface="Cambria"/>
              </a:rPr>
              <a:t>Hoe werkt AI eigenlijk?</a:t>
            </a:r>
            <a:endParaRPr sz="3800" b="0" i="0" u="none" strike="noStrike" cap="none">
              <a:solidFill>
                <a:schemeClr val="dk1"/>
              </a:solidFill>
              <a:latin typeface="Calibri"/>
              <a:ea typeface="Calibri"/>
              <a:cs typeface="Calibri"/>
              <a:sym typeface="Calibri"/>
            </a:endParaRPr>
          </a:p>
        </p:txBody>
      </p:sp>
      <p:sp>
        <p:nvSpPr>
          <p:cNvPr id="68" name="Google Shape;68;p6"/>
          <p:cNvSpPr/>
          <p:nvPr/>
        </p:nvSpPr>
        <p:spPr>
          <a:xfrm>
            <a:off x="685800" y="3108960"/>
            <a:ext cx="7315200" cy="5486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CFE0EE"/>
              </a:buClr>
              <a:buSzPts val="1600"/>
              <a:buFont typeface="Calibri"/>
              <a:buNone/>
            </a:pPr>
            <a:r>
              <a:rPr lang="en-US" sz="1600" b="0" i="0" u="none" strike="noStrike" cap="none">
                <a:solidFill>
                  <a:srgbClr val="CFE0EE"/>
                </a:solidFill>
                <a:latin typeface="Calibri"/>
                <a:ea typeface="Calibri"/>
                <a:cs typeface="Calibri"/>
                <a:sym typeface="Calibri"/>
              </a:rPr>
              <a:t>Geen magie, maar statistiek — uitgelegd in gewone taal</a:t>
            </a:r>
            <a:endParaRPr sz="1600" b="0" i="0" u="none" strike="noStrike" cap="none">
              <a:solidFill>
                <a:schemeClr val="dk1"/>
              </a:solidFill>
              <a:latin typeface="Calibri"/>
              <a:ea typeface="Calibri"/>
              <a:cs typeface="Calibri"/>
              <a:sym typeface="Calibri"/>
            </a:endParaRPr>
          </a:p>
        </p:txBody>
      </p:sp>
      <p:sp>
        <p:nvSpPr>
          <p:cNvPr id="69" name="Google Shape;69;p6"/>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Slimmer ondernemen met de AI-kracht van Visma</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4"/>
        <p:cNvGrpSpPr/>
        <p:nvPr/>
      </p:nvGrpSpPr>
      <p:grpSpPr>
        <a:xfrm>
          <a:off x="0" y="0"/>
          <a:ext cx="0" cy="0"/>
          <a:chOff x="0" y="0"/>
          <a:chExt cx="0" cy="0"/>
        </a:xfrm>
      </p:grpSpPr>
      <p:sp>
        <p:nvSpPr>
          <p:cNvPr id="75" name="Google Shape;75;p7"/>
          <p:cNvSpPr/>
          <p:nvPr/>
        </p:nvSpPr>
        <p:spPr>
          <a:xfrm>
            <a:off x="685800" y="1554480"/>
            <a:ext cx="5486400" cy="3657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E8A33D"/>
              </a:buClr>
              <a:buSzPts val="1500"/>
              <a:buFont typeface="Calibri"/>
              <a:buNone/>
            </a:pPr>
            <a:r>
              <a:rPr lang="en-US" sz="1500" b="1">
                <a:solidFill>
                  <a:srgbClr val="E8A33D"/>
                </a:solidFill>
                <a:latin typeface="Calibri"/>
                <a:ea typeface="Calibri"/>
                <a:cs typeface="Calibri"/>
                <a:sym typeface="Calibri"/>
              </a:rPr>
              <a:t>Robin’s Quote</a:t>
            </a:r>
            <a:endParaRPr sz="1500" b="0" i="0" u="none" strike="noStrike" cap="none">
              <a:solidFill>
                <a:schemeClr val="dk1"/>
              </a:solidFill>
              <a:latin typeface="Calibri"/>
              <a:ea typeface="Calibri"/>
              <a:cs typeface="Calibri"/>
              <a:sym typeface="Calibri"/>
            </a:endParaRPr>
          </a:p>
        </p:txBody>
      </p:sp>
      <p:sp>
        <p:nvSpPr>
          <p:cNvPr id="76" name="Google Shape;76;p7"/>
          <p:cNvSpPr/>
          <p:nvPr/>
        </p:nvSpPr>
        <p:spPr>
          <a:xfrm>
            <a:off x="658368" y="1947672"/>
            <a:ext cx="7680900" cy="10974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FFFFFF"/>
              </a:buClr>
              <a:buSzPts val="3800"/>
              <a:buFont typeface="Cambria"/>
              <a:buNone/>
            </a:pPr>
            <a:r>
              <a:rPr lang="en-US" sz="3800" b="1">
                <a:solidFill>
                  <a:srgbClr val="FFFFFF"/>
                </a:solidFill>
                <a:latin typeface="Cambria"/>
                <a:ea typeface="Cambria"/>
                <a:cs typeface="Cambria"/>
                <a:sym typeface="Cambria"/>
              </a:rPr>
              <a:t>Onze wiskundige omschrijft…</a:t>
            </a:r>
            <a:endParaRPr sz="3800" b="0" i="0" u="none" strike="noStrike" cap="none">
              <a:solidFill>
                <a:schemeClr val="dk1"/>
              </a:solidFill>
              <a:latin typeface="Calibri"/>
              <a:ea typeface="Calibri"/>
              <a:cs typeface="Calibri"/>
              <a:sym typeface="Calibri"/>
            </a:endParaRPr>
          </a:p>
        </p:txBody>
      </p:sp>
      <p:sp>
        <p:nvSpPr>
          <p:cNvPr id="77" name="Google Shape;77;p7"/>
          <p:cNvSpPr/>
          <p:nvPr/>
        </p:nvSpPr>
        <p:spPr>
          <a:xfrm>
            <a:off x="685800" y="3108947"/>
            <a:ext cx="7315200" cy="7332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CFE0EE"/>
              </a:buClr>
              <a:buSzPts val="1600"/>
              <a:buFont typeface="Calibri"/>
              <a:buNone/>
            </a:pPr>
            <a:r>
              <a:rPr lang="en-US" sz="1600">
                <a:solidFill>
                  <a:srgbClr val="CFE0EE"/>
                </a:solidFill>
                <a:latin typeface="Calibri"/>
                <a:ea typeface="Calibri"/>
                <a:cs typeface="Calibri"/>
                <a:sym typeface="Calibri"/>
              </a:rPr>
              <a:t>Dit vakgebied is geen machine die uit zichzelf slim is: de zogenoemde toverdoos. Het is een collectie van logische stappen die in combinatie met veel rekenkracht een systeem vormen dat slim is... </a:t>
            </a:r>
            <a:endParaRPr sz="1600" b="0" i="0" u="none" strike="noStrike" cap="none">
              <a:solidFill>
                <a:schemeClr val="dk1"/>
              </a:solidFill>
              <a:latin typeface="Calibri"/>
              <a:ea typeface="Calibri"/>
              <a:cs typeface="Calibri"/>
              <a:sym typeface="Calibri"/>
            </a:endParaRPr>
          </a:p>
        </p:txBody>
      </p:sp>
      <p:sp>
        <p:nvSpPr>
          <p:cNvPr id="78" name="Google Shape;78;p7"/>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Slimmer ondernemen met de AI-kracht van Visma</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83"/>
        <p:cNvGrpSpPr/>
        <p:nvPr/>
      </p:nvGrpSpPr>
      <p:grpSpPr>
        <a:xfrm>
          <a:off x="0" y="0"/>
          <a:ext cx="0" cy="0"/>
          <a:chOff x="0" y="0"/>
          <a:chExt cx="0" cy="0"/>
        </a:xfrm>
      </p:grpSpPr>
      <p:sp>
        <p:nvSpPr>
          <p:cNvPr id="84" name="Google Shape;84;p8"/>
          <p:cNvSpPr/>
          <p:nvPr/>
        </p:nvSpPr>
        <p:spPr>
          <a:xfrm>
            <a:off x="548640" y="402336"/>
            <a:ext cx="81381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i="0" u="none" strike="noStrike" cap="none">
                <a:solidFill>
                  <a:srgbClr val="2E9E92"/>
                </a:solidFill>
                <a:latin typeface="Calibri"/>
                <a:ea typeface="Calibri"/>
                <a:cs typeface="Calibri"/>
                <a:sym typeface="Calibri"/>
              </a:rPr>
              <a:t>WAAROM DIT VERHAAL</a:t>
            </a:r>
            <a:endParaRPr sz="1250" b="0" i="0" u="none" strike="noStrike" cap="none">
              <a:solidFill>
                <a:schemeClr val="dk1"/>
              </a:solidFill>
              <a:latin typeface="Calibri"/>
              <a:ea typeface="Calibri"/>
              <a:cs typeface="Calibri"/>
              <a:sym typeface="Calibri"/>
            </a:endParaRPr>
          </a:p>
        </p:txBody>
      </p:sp>
      <p:sp>
        <p:nvSpPr>
          <p:cNvPr id="85" name="Google Shape;85;p8"/>
          <p:cNvSpPr/>
          <p:nvPr/>
        </p:nvSpPr>
        <p:spPr>
          <a:xfrm>
            <a:off x="548640" y="676656"/>
            <a:ext cx="8138160" cy="77724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i="0" u="none" strike="noStrike" cap="none">
                <a:solidFill>
                  <a:srgbClr val="1C2B3A"/>
                </a:solidFill>
                <a:latin typeface="Cambria"/>
                <a:ea typeface="Cambria"/>
                <a:cs typeface="Cambria"/>
                <a:sym typeface="Cambria"/>
              </a:rPr>
              <a:t>Snappen hoe AI werkt verandert hoe je het gebruikt</a:t>
            </a:r>
            <a:endParaRPr sz="3000" b="0" i="0" u="none" strike="noStrike" cap="none">
              <a:solidFill>
                <a:schemeClr val="dk1"/>
              </a:solidFill>
              <a:latin typeface="Calibri"/>
              <a:ea typeface="Calibri"/>
              <a:cs typeface="Calibri"/>
              <a:sym typeface="Calibri"/>
            </a:endParaRPr>
          </a:p>
        </p:txBody>
      </p:sp>
      <p:sp>
        <p:nvSpPr>
          <p:cNvPr id="86" name="Google Shape;86;p8"/>
          <p:cNvSpPr/>
          <p:nvPr/>
        </p:nvSpPr>
        <p:spPr>
          <a:xfrm>
            <a:off x="548640" y="1600200"/>
            <a:ext cx="2587752" cy="2286000"/>
          </a:xfrm>
          <a:prstGeom prst="roundRect">
            <a:avLst>
              <a:gd name="adj" fmla="val 4000"/>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a:off x="1421892" y="1746504"/>
            <a:ext cx="841248" cy="841248"/>
          </a:xfrm>
          <a:prstGeom prst="ellipse">
            <a:avLst/>
          </a:pr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8" name="Google Shape;88;p8" descr="preencoded.png"/>
          <p:cNvPicPr preferRelativeResize="0"/>
          <p:nvPr/>
        </p:nvPicPr>
        <p:blipFill rotWithShape="1">
          <a:blip r:embed="rId3">
            <a:alphaModFix/>
          </a:blip>
          <a:srcRect/>
          <a:stretch/>
        </p:blipFill>
        <p:spPr>
          <a:xfrm>
            <a:off x="1623792" y="1948404"/>
            <a:ext cx="437449" cy="437449"/>
          </a:xfrm>
          <a:prstGeom prst="rect">
            <a:avLst/>
          </a:prstGeom>
          <a:noFill/>
          <a:ln>
            <a:noFill/>
          </a:ln>
        </p:spPr>
      </p:pic>
      <p:sp>
        <p:nvSpPr>
          <p:cNvPr id="89" name="Google Shape;89;p8"/>
          <p:cNvSpPr/>
          <p:nvPr/>
        </p:nvSpPr>
        <p:spPr>
          <a:xfrm>
            <a:off x="731520" y="1746504"/>
            <a:ext cx="548640"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7FC9BF"/>
              </a:buClr>
              <a:buSzPts val="2000"/>
              <a:buFont typeface="Cambria"/>
              <a:buNone/>
            </a:pPr>
            <a:r>
              <a:rPr lang="en-US" sz="2000" b="1" i="0" u="none" strike="noStrike" cap="none">
                <a:solidFill>
                  <a:srgbClr val="7FC9BF"/>
                </a:solidFill>
                <a:latin typeface="Cambria"/>
                <a:ea typeface="Cambria"/>
                <a:cs typeface="Cambria"/>
                <a:sym typeface="Cambria"/>
              </a:rPr>
              <a:t>01</a:t>
            </a:r>
            <a:endParaRPr sz="2000" b="0" i="0" u="none" strike="noStrike" cap="none">
              <a:solidFill>
                <a:schemeClr val="dk1"/>
              </a:solidFill>
              <a:latin typeface="Calibri"/>
              <a:ea typeface="Calibri"/>
              <a:cs typeface="Calibri"/>
              <a:sym typeface="Calibri"/>
            </a:endParaRPr>
          </a:p>
        </p:txBody>
      </p:sp>
      <p:sp>
        <p:nvSpPr>
          <p:cNvPr id="90" name="Google Shape;90;p8"/>
          <p:cNvSpPr/>
          <p:nvPr/>
        </p:nvSpPr>
        <p:spPr>
          <a:xfrm>
            <a:off x="749808" y="2697480"/>
            <a:ext cx="2185416" cy="41148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1C2B3A"/>
              </a:buClr>
              <a:buSzPts val="1700"/>
              <a:buFont typeface="Cambria"/>
              <a:buNone/>
            </a:pPr>
            <a:r>
              <a:rPr lang="en-US" sz="1700" b="1" i="0" u="none" strike="noStrike" cap="none">
                <a:solidFill>
                  <a:srgbClr val="1C2B3A"/>
                </a:solidFill>
                <a:latin typeface="Cambria"/>
                <a:ea typeface="Cambria"/>
                <a:cs typeface="Cambria"/>
                <a:sym typeface="Cambria"/>
              </a:rPr>
              <a:t>Begrijpen</a:t>
            </a:r>
            <a:endParaRPr sz="1700" b="0" i="0" u="none" strike="noStrike" cap="none">
              <a:solidFill>
                <a:schemeClr val="dk1"/>
              </a:solidFill>
              <a:latin typeface="Calibri"/>
              <a:ea typeface="Calibri"/>
              <a:cs typeface="Calibri"/>
              <a:sym typeface="Calibri"/>
            </a:endParaRPr>
          </a:p>
        </p:txBody>
      </p:sp>
      <p:sp>
        <p:nvSpPr>
          <p:cNvPr id="91" name="Google Shape;91;p8"/>
          <p:cNvSpPr/>
          <p:nvPr/>
        </p:nvSpPr>
        <p:spPr>
          <a:xfrm>
            <a:off x="804672" y="3136392"/>
            <a:ext cx="2075688" cy="685800"/>
          </a:xfrm>
          <a:prstGeom prst="rect">
            <a:avLst/>
          </a:prstGeom>
          <a:noFill/>
          <a:ln>
            <a:noFill/>
          </a:ln>
        </p:spPr>
        <p:txBody>
          <a:bodyPr spcFirstLastPara="1" wrap="square" lIns="0" tIns="0" rIns="0" bIns="0" anchor="t" anchorCtr="0">
            <a:noAutofit/>
          </a:bodyPr>
          <a:lstStyle/>
          <a:p>
            <a:pPr marL="0" marR="0" lvl="0" indent="0" algn="ctr" rtl="0">
              <a:lnSpc>
                <a:spcPct val="108000"/>
              </a:lnSpc>
              <a:spcBef>
                <a:spcPts val="0"/>
              </a:spcBef>
              <a:spcAft>
                <a:spcPts val="0"/>
              </a:spcAft>
              <a:buClr>
                <a:srgbClr val="5A6B7B"/>
              </a:buClr>
              <a:buSzPts val="1250"/>
              <a:buFont typeface="Calibri"/>
              <a:buNone/>
            </a:pPr>
            <a:r>
              <a:rPr lang="en-US" sz="1250" b="0" i="0" u="none" strike="noStrike" cap="none">
                <a:solidFill>
                  <a:srgbClr val="5A6B7B"/>
                </a:solidFill>
                <a:latin typeface="Calibri"/>
                <a:ea typeface="Calibri"/>
                <a:cs typeface="Calibri"/>
                <a:sym typeface="Calibri"/>
              </a:rPr>
              <a:t>Geen magie, maar statistiek. Het model ‘gokt’ telkens het volgende woord.</a:t>
            </a:r>
            <a:endParaRPr sz="1250" b="0" i="0" u="none" strike="noStrike" cap="none">
              <a:solidFill>
                <a:schemeClr val="dk1"/>
              </a:solidFill>
              <a:latin typeface="Calibri"/>
              <a:ea typeface="Calibri"/>
              <a:cs typeface="Calibri"/>
              <a:sym typeface="Calibri"/>
            </a:endParaRPr>
          </a:p>
        </p:txBody>
      </p:sp>
      <p:sp>
        <p:nvSpPr>
          <p:cNvPr id="92" name="Google Shape;92;p8"/>
          <p:cNvSpPr/>
          <p:nvPr/>
        </p:nvSpPr>
        <p:spPr>
          <a:xfrm>
            <a:off x="3369564" y="1600200"/>
            <a:ext cx="2587752" cy="2286000"/>
          </a:xfrm>
          <a:prstGeom prst="roundRect">
            <a:avLst>
              <a:gd name="adj" fmla="val 4000"/>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8"/>
          <p:cNvSpPr/>
          <p:nvPr/>
        </p:nvSpPr>
        <p:spPr>
          <a:xfrm>
            <a:off x="4242816" y="1746504"/>
            <a:ext cx="841248" cy="841248"/>
          </a:xfrm>
          <a:prstGeom prst="ellipse">
            <a:avLst/>
          </a:pr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4" name="Google Shape;94;p8" descr="preencoded.png"/>
          <p:cNvPicPr preferRelativeResize="0"/>
          <p:nvPr/>
        </p:nvPicPr>
        <p:blipFill rotWithShape="1">
          <a:blip r:embed="rId4">
            <a:alphaModFix/>
          </a:blip>
          <a:srcRect/>
          <a:stretch/>
        </p:blipFill>
        <p:spPr>
          <a:xfrm>
            <a:off x="4444716" y="1948404"/>
            <a:ext cx="437449" cy="437449"/>
          </a:xfrm>
          <a:prstGeom prst="rect">
            <a:avLst/>
          </a:prstGeom>
          <a:noFill/>
          <a:ln>
            <a:noFill/>
          </a:ln>
        </p:spPr>
      </p:pic>
      <p:sp>
        <p:nvSpPr>
          <p:cNvPr id="95" name="Google Shape;95;p8"/>
          <p:cNvSpPr/>
          <p:nvPr/>
        </p:nvSpPr>
        <p:spPr>
          <a:xfrm>
            <a:off x="3552444" y="1746504"/>
            <a:ext cx="548640"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7FC9BF"/>
              </a:buClr>
              <a:buSzPts val="2000"/>
              <a:buFont typeface="Cambria"/>
              <a:buNone/>
            </a:pPr>
            <a:r>
              <a:rPr lang="en-US" sz="2000" b="1" i="0" u="none" strike="noStrike" cap="none">
                <a:solidFill>
                  <a:srgbClr val="7FC9BF"/>
                </a:solidFill>
                <a:latin typeface="Cambria"/>
                <a:ea typeface="Cambria"/>
                <a:cs typeface="Cambria"/>
                <a:sym typeface="Cambria"/>
              </a:rPr>
              <a:t>02</a:t>
            </a:r>
            <a:endParaRPr sz="2000" b="0" i="0" u="none" strike="noStrike" cap="none">
              <a:solidFill>
                <a:schemeClr val="dk1"/>
              </a:solidFill>
              <a:latin typeface="Calibri"/>
              <a:ea typeface="Calibri"/>
              <a:cs typeface="Calibri"/>
              <a:sym typeface="Calibri"/>
            </a:endParaRPr>
          </a:p>
        </p:txBody>
      </p:sp>
      <p:sp>
        <p:nvSpPr>
          <p:cNvPr id="96" name="Google Shape;96;p8"/>
          <p:cNvSpPr/>
          <p:nvPr/>
        </p:nvSpPr>
        <p:spPr>
          <a:xfrm>
            <a:off x="3570732" y="2697480"/>
            <a:ext cx="2185416" cy="41148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1C2B3A"/>
              </a:buClr>
              <a:buSzPts val="1700"/>
              <a:buFont typeface="Cambria"/>
              <a:buNone/>
            </a:pPr>
            <a:r>
              <a:rPr lang="en-US" sz="1700" b="1" i="0" u="none" strike="noStrike" cap="none">
                <a:solidFill>
                  <a:srgbClr val="1C2B3A"/>
                </a:solidFill>
                <a:latin typeface="Cambria"/>
                <a:ea typeface="Cambria"/>
                <a:cs typeface="Cambria"/>
                <a:sym typeface="Cambria"/>
              </a:rPr>
              <a:t>Vertrouwen</a:t>
            </a:r>
            <a:endParaRPr sz="1700" b="0" i="0" u="none" strike="noStrike" cap="none">
              <a:solidFill>
                <a:schemeClr val="dk1"/>
              </a:solidFill>
              <a:latin typeface="Calibri"/>
              <a:ea typeface="Calibri"/>
              <a:cs typeface="Calibri"/>
              <a:sym typeface="Calibri"/>
            </a:endParaRPr>
          </a:p>
        </p:txBody>
      </p:sp>
      <p:sp>
        <p:nvSpPr>
          <p:cNvPr id="97" name="Google Shape;97;p8"/>
          <p:cNvSpPr/>
          <p:nvPr/>
        </p:nvSpPr>
        <p:spPr>
          <a:xfrm>
            <a:off x="3625596" y="3136392"/>
            <a:ext cx="2075688" cy="685800"/>
          </a:xfrm>
          <a:prstGeom prst="rect">
            <a:avLst/>
          </a:prstGeom>
          <a:noFill/>
          <a:ln>
            <a:noFill/>
          </a:ln>
        </p:spPr>
        <p:txBody>
          <a:bodyPr spcFirstLastPara="1" wrap="square" lIns="0" tIns="0" rIns="0" bIns="0" anchor="t" anchorCtr="0">
            <a:noAutofit/>
          </a:bodyPr>
          <a:lstStyle/>
          <a:p>
            <a:pPr marL="0" marR="0" lvl="0" indent="0" algn="ctr" rtl="0">
              <a:lnSpc>
                <a:spcPct val="108000"/>
              </a:lnSpc>
              <a:spcBef>
                <a:spcPts val="0"/>
              </a:spcBef>
              <a:spcAft>
                <a:spcPts val="0"/>
              </a:spcAft>
              <a:buClr>
                <a:srgbClr val="5A6B7B"/>
              </a:buClr>
              <a:buSzPts val="1250"/>
              <a:buFont typeface="Calibri"/>
              <a:buNone/>
            </a:pPr>
            <a:r>
              <a:rPr lang="en-US" sz="1250" b="0" i="0" u="none" strike="noStrike" cap="none">
                <a:solidFill>
                  <a:srgbClr val="5A6B7B"/>
                </a:solidFill>
                <a:latin typeface="Calibri"/>
                <a:ea typeface="Calibri"/>
                <a:cs typeface="Calibri"/>
                <a:sym typeface="Calibri"/>
              </a:rPr>
              <a:t>Weet wanneer je het mag geloven — en waar het de plank misslaat.</a:t>
            </a:r>
            <a:endParaRPr sz="1250" b="0" i="0" u="none" strike="noStrike" cap="none">
              <a:solidFill>
                <a:schemeClr val="dk1"/>
              </a:solidFill>
              <a:latin typeface="Calibri"/>
              <a:ea typeface="Calibri"/>
              <a:cs typeface="Calibri"/>
              <a:sym typeface="Calibri"/>
            </a:endParaRPr>
          </a:p>
        </p:txBody>
      </p:sp>
      <p:sp>
        <p:nvSpPr>
          <p:cNvPr id="98" name="Google Shape;98;p8"/>
          <p:cNvSpPr/>
          <p:nvPr/>
        </p:nvSpPr>
        <p:spPr>
          <a:xfrm>
            <a:off x="6190488" y="1600200"/>
            <a:ext cx="2587752" cy="2286000"/>
          </a:xfrm>
          <a:prstGeom prst="roundRect">
            <a:avLst>
              <a:gd name="adj" fmla="val 4000"/>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8"/>
          <p:cNvSpPr/>
          <p:nvPr/>
        </p:nvSpPr>
        <p:spPr>
          <a:xfrm>
            <a:off x="7063740" y="1746504"/>
            <a:ext cx="841248" cy="841248"/>
          </a:xfrm>
          <a:prstGeom prst="ellipse">
            <a:avLst/>
          </a:pr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0" name="Google Shape;100;p8" descr="preencoded.png"/>
          <p:cNvPicPr preferRelativeResize="0"/>
          <p:nvPr/>
        </p:nvPicPr>
        <p:blipFill rotWithShape="1">
          <a:blip r:embed="rId5">
            <a:alphaModFix/>
          </a:blip>
          <a:srcRect/>
          <a:stretch/>
        </p:blipFill>
        <p:spPr>
          <a:xfrm>
            <a:off x="7265640" y="1948404"/>
            <a:ext cx="437449" cy="437449"/>
          </a:xfrm>
          <a:prstGeom prst="rect">
            <a:avLst/>
          </a:prstGeom>
          <a:noFill/>
          <a:ln>
            <a:noFill/>
          </a:ln>
        </p:spPr>
      </p:pic>
      <p:sp>
        <p:nvSpPr>
          <p:cNvPr id="101" name="Google Shape;101;p8"/>
          <p:cNvSpPr/>
          <p:nvPr/>
        </p:nvSpPr>
        <p:spPr>
          <a:xfrm>
            <a:off x="6373368" y="1746504"/>
            <a:ext cx="548640"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7FC9BF"/>
              </a:buClr>
              <a:buSzPts val="2000"/>
              <a:buFont typeface="Cambria"/>
              <a:buNone/>
            </a:pPr>
            <a:r>
              <a:rPr lang="en-US" sz="2000" b="1" i="0" u="none" strike="noStrike" cap="none">
                <a:solidFill>
                  <a:srgbClr val="7FC9BF"/>
                </a:solidFill>
                <a:latin typeface="Cambria"/>
                <a:ea typeface="Cambria"/>
                <a:cs typeface="Cambria"/>
                <a:sym typeface="Cambria"/>
              </a:rPr>
              <a:t>03</a:t>
            </a:r>
            <a:endParaRPr sz="2000" b="0" i="0" u="none" strike="noStrike" cap="none">
              <a:solidFill>
                <a:schemeClr val="dk1"/>
              </a:solidFill>
              <a:latin typeface="Calibri"/>
              <a:ea typeface="Calibri"/>
              <a:cs typeface="Calibri"/>
              <a:sym typeface="Calibri"/>
            </a:endParaRPr>
          </a:p>
        </p:txBody>
      </p:sp>
      <p:sp>
        <p:nvSpPr>
          <p:cNvPr id="102" name="Google Shape;102;p8"/>
          <p:cNvSpPr/>
          <p:nvPr/>
        </p:nvSpPr>
        <p:spPr>
          <a:xfrm>
            <a:off x="6391656" y="2697480"/>
            <a:ext cx="2185416" cy="41148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1C2B3A"/>
              </a:buClr>
              <a:buSzPts val="1700"/>
              <a:buFont typeface="Cambria"/>
              <a:buNone/>
            </a:pPr>
            <a:r>
              <a:rPr lang="en-US" sz="1700" b="1" i="0" u="none" strike="noStrike" cap="none">
                <a:solidFill>
                  <a:srgbClr val="1C2B3A"/>
                </a:solidFill>
                <a:latin typeface="Cambria"/>
                <a:ea typeface="Cambria"/>
                <a:cs typeface="Cambria"/>
                <a:sym typeface="Cambria"/>
              </a:rPr>
              <a:t>Beter gebruiken</a:t>
            </a:r>
            <a:endParaRPr sz="1700" b="0" i="0" u="none" strike="noStrike" cap="none">
              <a:solidFill>
                <a:schemeClr val="dk1"/>
              </a:solidFill>
              <a:latin typeface="Calibri"/>
              <a:ea typeface="Calibri"/>
              <a:cs typeface="Calibri"/>
              <a:sym typeface="Calibri"/>
            </a:endParaRPr>
          </a:p>
        </p:txBody>
      </p:sp>
      <p:sp>
        <p:nvSpPr>
          <p:cNvPr id="103" name="Google Shape;103;p8"/>
          <p:cNvSpPr/>
          <p:nvPr/>
        </p:nvSpPr>
        <p:spPr>
          <a:xfrm>
            <a:off x="6446520" y="3136392"/>
            <a:ext cx="2075688" cy="685800"/>
          </a:xfrm>
          <a:prstGeom prst="rect">
            <a:avLst/>
          </a:prstGeom>
          <a:noFill/>
          <a:ln>
            <a:noFill/>
          </a:ln>
        </p:spPr>
        <p:txBody>
          <a:bodyPr spcFirstLastPara="1" wrap="square" lIns="0" tIns="0" rIns="0" bIns="0" anchor="t" anchorCtr="0">
            <a:noAutofit/>
          </a:bodyPr>
          <a:lstStyle/>
          <a:p>
            <a:pPr marL="0" marR="0" lvl="0" indent="0" algn="ctr" rtl="0">
              <a:lnSpc>
                <a:spcPct val="108000"/>
              </a:lnSpc>
              <a:spcBef>
                <a:spcPts val="0"/>
              </a:spcBef>
              <a:spcAft>
                <a:spcPts val="0"/>
              </a:spcAft>
              <a:buClr>
                <a:srgbClr val="5A6B7B"/>
              </a:buClr>
              <a:buSzPts val="1250"/>
              <a:buFont typeface="Calibri"/>
              <a:buNone/>
            </a:pPr>
            <a:r>
              <a:rPr lang="en-US" sz="1250" b="0" i="0" u="none" strike="noStrike" cap="none">
                <a:solidFill>
                  <a:srgbClr val="5A6B7B"/>
                </a:solidFill>
                <a:latin typeface="Calibri"/>
                <a:ea typeface="Calibri"/>
                <a:cs typeface="Calibri"/>
                <a:sym typeface="Calibri"/>
              </a:rPr>
              <a:t>Niet als orakel, maar als gereedschap dat je gericht stuurt.</a:t>
            </a:r>
            <a:endParaRPr sz="1250" b="0" i="0" u="none" strike="noStrike" cap="none">
              <a:solidFill>
                <a:schemeClr val="dk1"/>
              </a:solidFill>
              <a:latin typeface="Calibri"/>
              <a:ea typeface="Calibri"/>
              <a:cs typeface="Calibri"/>
              <a:sym typeface="Calibri"/>
            </a:endParaRPr>
          </a:p>
        </p:txBody>
      </p:sp>
      <p:sp>
        <p:nvSpPr>
          <p:cNvPr id="104" name="Google Shape;104;p8"/>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Slimmer ondernemen met de AI-kracht van Visma</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109"/>
        <p:cNvGrpSpPr/>
        <p:nvPr/>
      </p:nvGrpSpPr>
      <p:grpSpPr>
        <a:xfrm>
          <a:off x="0" y="0"/>
          <a:ext cx="0" cy="0"/>
          <a:chOff x="0" y="0"/>
          <a:chExt cx="0" cy="0"/>
        </a:xfrm>
      </p:grpSpPr>
      <p:sp>
        <p:nvSpPr>
          <p:cNvPr id="110" name="Google Shape;110;p9"/>
          <p:cNvSpPr/>
          <p:nvPr/>
        </p:nvSpPr>
        <p:spPr>
          <a:xfrm>
            <a:off x="548640" y="402336"/>
            <a:ext cx="81381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i="0" u="none" strike="noStrike" cap="none">
                <a:solidFill>
                  <a:srgbClr val="2E9E92"/>
                </a:solidFill>
                <a:latin typeface="Calibri"/>
                <a:ea typeface="Calibri"/>
                <a:cs typeface="Calibri"/>
                <a:sym typeface="Calibri"/>
              </a:rPr>
              <a:t>DE BASIS</a:t>
            </a:r>
            <a:endParaRPr sz="1250" b="0" i="0" u="none" strike="noStrike" cap="none">
              <a:solidFill>
                <a:schemeClr val="dk1"/>
              </a:solidFill>
              <a:latin typeface="Calibri"/>
              <a:ea typeface="Calibri"/>
              <a:cs typeface="Calibri"/>
              <a:sym typeface="Calibri"/>
            </a:endParaRPr>
          </a:p>
        </p:txBody>
      </p:sp>
      <p:sp>
        <p:nvSpPr>
          <p:cNvPr id="111" name="Google Shape;111;p9"/>
          <p:cNvSpPr/>
          <p:nvPr/>
        </p:nvSpPr>
        <p:spPr>
          <a:xfrm>
            <a:off x="548640" y="676656"/>
            <a:ext cx="8138160" cy="77724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i="0" u="none" strike="noStrike" cap="none">
                <a:solidFill>
                  <a:srgbClr val="1C2B3A"/>
                </a:solidFill>
                <a:latin typeface="Cambria"/>
                <a:ea typeface="Cambria"/>
                <a:cs typeface="Cambria"/>
                <a:sym typeface="Cambria"/>
              </a:rPr>
              <a:t>Wat is AI?</a:t>
            </a:r>
            <a:endParaRPr sz="3000" b="0" i="0" u="none" strike="noStrike" cap="none">
              <a:solidFill>
                <a:schemeClr val="dk1"/>
              </a:solidFill>
              <a:latin typeface="Calibri"/>
              <a:ea typeface="Calibri"/>
              <a:cs typeface="Calibri"/>
              <a:sym typeface="Calibri"/>
            </a:endParaRPr>
          </a:p>
        </p:txBody>
      </p:sp>
      <p:sp>
        <p:nvSpPr>
          <p:cNvPr id="112" name="Google Shape;112;p9"/>
          <p:cNvSpPr/>
          <p:nvPr/>
        </p:nvSpPr>
        <p:spPr>
          <a:xfrm>
            <a:off x="548640" y="1371600"/>
            <a:ext cx="8138160"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5A6B7B"/>
              </a:buClr>
              <a:buSzPts val="1450"/>
              <a:buFont typeface="Calibri"/>
              <a:buNone/>
            </a:pPr>
            <a:r>
              <a:rPr lang="en-US" sz="1450" b="0" i="1" u="none" strike="noStrike" cap="none">
                <a:solidFill>
                  <a:srgbClr val="5A6B7B"/>
                </a:solidFill>
                <a:latin typeface="Calibri"/>
                <a:ea typeface="Calibri"/>
                <a:cs typeface="Calibri"/>
                <a:sym typeface="Calibri"/>
              </a:rPr>
              <a:t>AI is geen magie — het is statistiek op enorme schaal. Twee stappen, steeds opnieuw.</a:t>
            </a:r>
            <a:endParaRPr sz="1450" b="0" i="0" u="none" strike="noStrike" cap="none">
              <a:solidFill>
                <a:schemeClr val="dk1"/>
              </a:solidFill>
              <a:latin typeface="Calibri"/>
              <a:ea typeface="Calibri"/>
              <a:cs typeface="Calibri"/>
              <a:sym typeface="Calibri"/>
            </a:endParaRPr>
          </a:p>
        </p:txBody>
      </p:sp>
      <p:sp>
        <p:nvSpPr>
          <p:cNvPr id="113" name="Google Shape;113;p9"/>
          <p:cNvSpPr/>
          <p:nvPr/>
        </p:nvSpPr>
        <p:spPr>
          <a:xfrm>
            <a:off x="548640" y="1874520"/>
            <a:ext cx="3931920" cy="2240280"/>
          </a:xfrm>
          <a:prstGeom prst="roundRect">
            <a:avLst>
              <a:gd name="adj" fmla="val 4082"/>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9"/>
          <p:cNvSpPr/>
          <p:nvPr/>
        </p:nvSpPr>
        <p:spPr>
          <a:xfrm>
            <a:off x="795528" y="2048256"/>
            <a:ext cx="786384" cy="786384"/>
          </a:xfrm>
          <a:prstGeom prst="ellipse">
            <a:avLst/>
          </a:pr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5" name="Google Shape;115;p9" descr="preencoded.png"/>
          <p:cNvPicPr preferRelativeResize="0"/>
          <p:nvPr/>
        </p:nvPicPr>
        <p:blipFill rotWithShape="1">
          <a:blip r:embed="rId3">
            <a:alphaModFix/>
          </a:blip>
          <a:srcRect/>
          <a:stretch/>
        </p:blipFill>
        <p:spPr>
          <a:xfrm>
            <a:off x="984260" y="2236988"/>
            <a:ext cx="408920" cy="408920"/>
          </a:xfrm>
          <a:prstGeom prst="rect">
            <a:avLst/>
          </a:prstGeom>
          <a:noFill/>
          <a:ln>
            <a:noFill/>
          </a:ln>
        </p:spPr>
      </p:pic>
      <p:sp>
        <p:nvSpPr>
          <p:cNvPr id="116" name="Google Shape;116;p9"/>
          <p:cNvSpPr/>
          <p:nvPr/>
        </p:nvSpPr>
        <p:spPr>
          <a:xfrm>
            <a:off x="1691640" y="2167128"/>
            <a:ext cx="2651760" cy="4572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900"/>
              <a:buFont typeface="Cambria"/>
              <a:buNone/>
            </a:pPr>
            <a:r>
              <a:rPr lang="en-US" sz="1900" b="1" i="0" u="none" strike="noStrike" cap="none">
                <a:solidFill>
                  <a:srgbClr val="1C2B3A"/>
                </a:solidFill>
                <a:latin typeface="Cambria"/>
                <a:ea typeface="Cambria"/>
                <a:cs typeface="Cambria"/>
                <a:sym typeface="Cambria"/>
              </a:rPr>
              <a:t>1 · Trainen</a:t>
            </a:r>
            <a:endParaRPr sz="1900" b="0" i="0" u="none" strike="noStrike" cap="none">
              <a:solidFill>
                <a:schemeClr val="dk1"/>
              </a:solidFill>
              <a:latin typeface="Calibri"/>
              <a:ea typeface="Calibri"/>
              <a:cs typeface="Calibri"/>
              <a:sym typeface="Calibri"/>
            </a:endParaRPr>
          </a:p>
        </p:txBody>
      </p:sp>
      <p:sp>
        <p:nvSpPr>
          <p:cNvPr id="117" name="Google Shape;117;p9"/>
          <p:cNvSpPr/>
          <p:nvPr/>
        </p:nvSpPr>
        <p:spPr>
          <a:xfrm>
            <a:off x="914400" y="2926080"/>
            <a:ext cx="3200400" cy="777240"/>
          </a:xfrm>
          <a:prstGeom prst="rect">
            <a:avLst/>
          </a:prstGeom>
          <a:noFill/>
          <a:ln>
            <a:noFill/>
          </a:ln>
        </p:spPr>
        <p:txBody>
          <a:bodyPr spcFirstLastPara="1" wrap="square" lIns="0" tIns="0" rIns="0" bIns="0" anchor="t" anchorCtr="0">
            <a:noAutofit/>
          </a:bodyPr>
          <a:lstStyle/>
          <a:p>
            <a:pPr marL="0" marR="0" lvl="0" indent="0" algn="l" rtl="0">
              <a:lnSpc>
                <a:spcPct val="112000"/>
              </a:lnSpc>
              <a:spcBef>
                <a:spcPts val="0"/>
              </a:spcBef>
              <a:spcAft>
                <a:spcPts val="0"/>
              </a:spcAft>
              <a:buClr>
                <a:srgbClr val="44566A"/>
              </a:buClr>
              <a:buSzPts val="1350"/>
              <a:buFont typeface="Calibri"/>
              <a:buNone/>
            </a:pPr>
            <a:r>
              <a:rPr lang="en-US" sz="1350" b="0" i="0" u="none" strike="noStrike" cap="none">
                <a:solidFill>
                  <a:srgbClr val="44566A"/>
                </a:solidFill>
                <a:latin typeface="Calibri"/>
                <a:ea typeface="Calibri"/>
                <a:cs typeface="Calibri"/>
                <a:sym typeface="Calibri"/>
              </a:rPr>
              <a:t>Het model krijgt heel veel voorbeelden en stelt zijn interne ‘knoppen’ bij tot het patroon klopt.</a:t>
            </a:r>
            <a:endParaRPr sz="1350" b="0" i="0" u="none" strike="noStrike" cap="none">
              <a:solidFill>
                <a:schemeClr val="dk1"/>
              </a:solidFill>
              <a:latin typeface="Calibri"/>
              <a:ea typeface="Calibri"/>
              <a:cs typeface="Calibri"/>
              <a:sym typeface="Calibri"/>
            </a:endParaRPr>
          </a:p>
        </p:txBody>
      </p:sp>
      <p:sp>
        <p:nvSpPr>
          <p:cNvPr id="118" name="Google Shape;118;p9"/>
          <p:cNvSpPr/>
          <p:nvPr/>
        </p:nvSpPr>
        <p:spPr>
          <a:xfrm>
            <a:off x="914400" y="3657600"/>
            <a:ext cx="3200400" cy="3200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00"/>
              <a:buFont typeface="Calibri"/>
              <a:buNone/>
            </a:pPr>
            <a:r>
              <a:rPr lang="en-US" sz="1200" b="1" i="1" u="none" strike="noStrike" cap="none">
                <a:solidFill>
                  <a:srgbClr val="2E9E92"/>
                </a:solidFill>
                <a:latin typeface="Calibri"/>
                <a:ea typeface="Calibri"/>
                <a:cs typeface="Calibri"/>
                <a:sym typeface="Calibri"/>
              </a:rPr>
              <a:t>leren van data</a:t>
            </a:r>
            <a:endParaRPr sz="1200" b="0" i="0" u="none" strike="noStrike" cap="none">
              <a:solidFill>
                <a:schemeClr val="dk1"/>
              </a:solidFill>
              <a:latin typeface="Calibri"/>
              <a:ea typeface="Calibri"/>
              <a:cs typeface="Calibri"/>
              <a:sym typeface="Calibri"/>
            </a:endParaRPr>
          </a:p>
        </p:txBody>
      </p:sp>
      <p:sp>
        <p:nvSpPr>
          <p:cNvPr id="119" name="Google Shape;119;p9"/>
          <p:cNvSpPr/>
          <p:nvPr/>
        </p:nvSpPr>
        <p:spPr>
          <a:xfrm>
            <a:off x="4663440" y="1874520"/>
            <a:ext cx="3931920" cy="2240280"/>
          </a:xfrm>
          <a:prstGeom prst="roundRect">
            <a:avLst>
              <a:gd name="adj" fmla="val 4082"/>
            </a:avLst>
          </a:prstGeom>
          <a:solidFill>
            <a:srgbClr val="FFFFFF"/>
          </a:solidFill>
          <a:ln w="9525" cap="flat" cmpd="sng">
            <a:solidFill>
              <a:srgbClr val="E4E9EE"/>
            </a:solidFill>
            <a:prstDash val="solid"/>
            <a:round/>
            <a:headEnd type="none" w="sm" len="sm"/>
            <a:tailEnd type="none" w="sm" len="sm"/>
          </a:ln>
          <a:effectLst>
            <a:outerShdw blurRad="114300" dist="38100" dir="5400000" algn="bl" rotWithShape="0">
              <a:srgbClr val="9AA8B6">
                <a:alpha val="16078"/>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9"/>
          <p:cNvSpPr/>
          <p:nvPr/>
        </p:nvSpPr>
        <p:spPr>
          <a:xfrm>
            <a:off x="4910328" y="2048256"/>
            <a:ext cx="786384" cy="786384"/>
          </a:xfrm>
          <a:prstGeom prst="ellipse">
            <a:avLst/>
          </a:prstGeom>
          <a:solidFill>
            <a:srgbClr val="E8A3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1" name="Google Shape;121;p9" descr="preencoded.png"/>
          <p:cNvPicPr preferRelativeResize="0"/>
          <p:nvPr/>
        </p:nvPicPr>
        <p:blipFill rotWithShape="1">
          <a:blip r:embed="rId4">
            <a:alphaModFix/>
          </a:blip>
          <a:srcRect/>
          <a:stretch/>
        </p:blipFill>
        <p:spPr>
          <a:xfrm>
            <a:off x="5099060" y="2236988"/>
            <a:ext cx="408920" cy="408920"/>
          </a:xfrm>
          <a:prstGeom prst="rect">
            <a:avLst/>
          </a:prstGeom>
          <a:noFill/>
          <a:ln>
            <a:noFill/>
          </a:ln>
        </p:spPr>
      </p:pic>
      <p:sp>
        <p:nvSpPr>
          <p:cNvPr id="122" name="Google Shape;122;p9"/>
          <p:cNvSpPr/>
          <p:nvPr/>
        </p:nvSpPr>
        <p:spPr>
          <a:xfrm>
            <a:off x="5806440" y="2167128"/>
            <a:ext cx="2651760" cy="4572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2B3A"/>
              </a:buClr>
              <a:buSzPts val="1900"/>
              <a:buFont typeface="Cambria"/>
              <a:buNone/>
            </a:pPr>
            <a:r>
              <a:rPr lang="en-US" sz="1900" b="1" i="0" u="none" strike="noStrike" cap="none">
                <a:solidFill>
                  <a:srgbClr val="1C2B3A"/>
                </a:solidFill>
                <a:latin typeface="Cambria"/>
                <a:ea typeface="Cambria"/>
                <a:cs typeface="Cambria"/>
                <a:sym typeface="Cambria"/>
              </a:rPr>
              <a:t>2 · Voorspellen</a:t>
            </a:r>
            <a:endParaRPr sz="1900" b="0" i="0" u="none" strike="noStrike" cap="none">
              <a:solidFill>
                <a:schemeClr val="dk1"/>
              </a:solidFill>
              <a:latin typeface="Calibri"/>
              <a:ea typeface="Calibri"/>
              <a:cs typeface="Calibri"/>
              <a:sym typeface="Calibri"/>
            </a:endParaRPr>
          </a:p>
        </p:txBody>
      </p:sp>
      <p:sp>
        <p:nvSpPr>
          <p:cNvPr id="123" name="Google Shape;123;p9"/>
          <p:cNvSpPr/>
          <p:nvPr/>
        </p:nvSpPr>
        <p:spPr>
          <a:xfrm>
            <a:off x="5029200" y="2926080"/>
            <a:ext cx="3200400" cy="777240"/>
          </a:xfrm>
          <a:prstGeom prst="rect">
            <a:avLst/>
          </a:prstGeom>
          <a:noFill/>
          <a:ln>
            <a:noFill/>
          </a:ln>
        </p:spPr>
        <p:txBody>
          <a:bodyPr spcFirstLastPara="1" wrap="square" lIns="0" tIns="0" rIns="0" bIns="0" anchor="t" anchorCtr="0">
            <a:noAutofit/>
          </a:bodyPr>
          <a:lstStyle/>
          <a:p>
            <a:pPr marL="0" marR="0" lvl="0" indent="0" algn="l" rtl="0">
              <a:lnSpc>
                <a:spcPct val="112000"/>
              </a:lnSpc>
              <a:spcBef>
                <a:spcPts val="0"/>
              </a:spcBef>
              <a:spcAft>
                <a:spcPts val="0"/>
              </a:spcAft>
              <a:buClr>
                <a:srgbClr val="44566A"/>
              </a:buClr>
              <a:buSzPts val="1350"/>
              <a:buFont typeface="Calibri"/>
              <a:buNone/>
            </a:pPr>
            <a:r>
              <a:rPr lang="en-US" sz="1350" b="0" i="0" u="none" strike="noStrike" cap="none">
                <a:solidFill>
                  <a:srgbClr val="44566A"/>
                </a:solidFill>
                <a:latin typeface="Calibri"/>
                <a:ea typeface="Calibri"/>
                <a:cs typeface="Calibri"/>
                <a:sym typeface="Calibri"/>
              </a:rPr>
              <a:t>Op basis daarvan raadt het bij iets nieuws de meest waarschijnlijke uitkomst.</a:t>
            </a:r>
            <a:endParaRPr sz="1350" b="0" i="0" u="none" strike="noStrike" cap="none">
              <a:solidFill>
                <a:schemeClr val="dk1"/>
              </a:solidFill>
              <a:latin typeface="Calibri"/>
              <a:ea typeface="Calibri"/>
              <a:cs typeface="Calibri"/>
              <a:sym typeface="Calibri"/>
            </a:endParaRPr>
          </a:p>
        </p:txBody>
      </p:sp>
      <p:sp>
        <p:nvSpPr>
          <p:cNvPr id="124" name="Google Shape;124;p9"/>
          <p:cNvSpPr/>
          <p:nvPr/>
        </p:nvSpPr>
        <p:spPr>
          <a:xfrm>
            <a:off x="5029200" y="3657600"/>
            <a:ext cx="3200400" cy="3200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00"/>
              <a:buFont typeface="Calibri"/>
              <a:buNone/>
            </a:pPr>
            <a:r>
              <a:rPr lang="en-US" sz="1200" b="1" i="1" u="none" strike="noStrike" cap="none">
                <a:solidFill>
                  <a:srgbClr val="2E9E92"/>
                </a:solidFill>
                <a:latin typeface="Calibri"/>
                <a:ea typeface="Calibri"/>
                <a:cs typeface="Calibri"/>
                <a:sym typeface="Calibri"/>
              </a:rPr>
              <a:t>toepassen op iets nieuws</a:t>
            </a:r>
            <a:endParaRPr sz="1200" b="0" i="0" u="none" strike="noStrike" cap="none">
              <a:solidFill>
                <a:schemeClr val="dk1"/>
              </a:solidFill>
              <a:latin typeface="Calibri"/>
              <a:ea typeface="Calibri"/>
              <a:cs typeface="Calibri"/>
              <a:sym typeface="Calibri"/>
            </a:endParaRPr>
          </a:p>
        </p:txBody>
      </p:sp>
      <p:sp>
        <p:nvSpPr>
          <p:cNvPr id="125" name="Google Shape;125;p9"/>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Slimmer ondernemen met de AI-kracht van Visma</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Shape 130"/>
        <p:cNvGrpSpPr/>
        <p:nvPr/>
      </p:nvGrpSpPr>
      <p:grpSpPr>
        <a:xfrm>
          <a:off x="0" y="0"/>
          <a:ext cx="0" cy="0"/>
          <a:chOff x="0" y="0"/>
          <a:chExt cx="0" cy="0"/>
        </a:xfrm>
      </p:grpSpPr>
      <p:sp>
        <p:nvSpPr>
          <p:cNvPr id="131" name="Google Shape;131;p10"/>
          <p:cNvSpPr/>
          <p:nvPr/>
        </p:nvSpPr>
        <p:spPr>
          <a:xfrm>
            <a:off x="548640" y="402336"/>
            <a:ext cx="813816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9E92"/>
              </a:buClr>
              <a:buSzPts val="1250"/>
              <a:buFont typeface="Calibri"/>
              <a:buNone/>
            </a:pPr>
            <a:r>
              <a:rPr lang="en-US" sz="1250" b="1" i="0" u="none" strike="noStrike" cap="none">
                <a:solidFill>
                  <a:srgbClr val="2E9E92"/>
                </a:solidFill>
                <a:latin typeface="Calibri"/>
                <a:ea typeface="Calibri"/>
                <a:cs typeface="Calibri"/>
                <a:sym typeface="Calibri"/>
              </a:rPr>
              <a:t>DE BASIS</a:t>
            </a:r>
            <a:endParaRPr sz="1250" b="0" i="0" u="none" strike="noStrike" cap="none">
              <a:solidFill>
                <a:schemeClr val="dk1"/>
              </a:solidFill>
              <a:latin typeface="Calibri"/>
              <a:ea typeface="Calibri"/>
              <a:cs typeface="Calibri"/>
              <a:sym typeface="Calibri"/>
            </a:endParaRPr>
          </a:p>
        </p:txBody>
      </p:sp>
      <p:sp>
        <p:nvSpPr>
          <p:cNvPr id="132" name="Google Shape;132;p10"/>
          <p:cNvSpPr/>
          <p:nvPr/>
        </p:nvSpPr>
        <p:spPr>
          <a:xfrm>
            <a:off x="548640" y="676656"/>
            <a:ext cx="8138160" cy="777240"/>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1C2B3A"/>
              </a:buClr>
              <a:buSzPts val="3000"/>
              <a:buFont typeface="Cambria"/>
              <a:buNone/>
            </a:pPr>
            <a:r>
              <a:rPr lang="en-US" sz="3000" b="1" i="0" u="none" strike="noStrike" cap="none">
                <a:solidFill>
                  <a:srgbClr val="1C2B3A"/>
                </a:solidFill>
                <a:latin typeface="Cambria"/>
                <a:ea typeface="Cambria"/>
                <a:cs typeface="Cambria"/>
                <a:sym typeface="Cambria"/>
              </a:rPr>
              <a:t>Welke soorten AI zijn er?</a:t>
            </a:r>
            <a:endParaRPr sz="3000" b="0" i="0" u="none" strike="noStrike" cap="none">
              <a:solidFill>
                <a:schemeClr val="dk1"/>
              </a:solidFill>
              <a:latin typeface="Calibri"/>
              <a:ea typeface="Calibri"/>
              <a:cs typeface="Calibri"/>
              <a:sym typeface="Calibri"/>
            </a:endParaRPr>
          </a:p>
        </p:txBody>
      </p:sp>
      <p:sp>
        <p:nvSpPr>
          <p:cNvPr id="133" name="Google Shape;133;p10"/>
          <p:cNvSpPr/>
          <p:nvPr/>
        </p:nvSpPr>
        <p:spPr>
          <a:xfrm>
            <a:off x="548640" y="1600200"/>
            <a:ext cx="3383280" cy="2743200"/>
          </a:xfrm>
          <a:prstGeom prst="rect">
            <a:avLst/>
          </a:prstGeom>
          <a:noFill/>
          <a:ln>
            <a:noFill/>
          </a:ln>
        </p:spPr>
        <p:txBody>
          <a:bodyPr spcFirstLastPara="1" wrap="square" lIns="0" tIns="0" rIns="0" bIns="0" anchor="t" anchorCtr="0">
            <a:noAutofit/>
          </a:bodyPr>
          <a:lstStyle/>
          <a:p>
            <a:pPr marL="0" marR="0" lvl="0" indent="0" algn="l" rtl="0">
              <a:lnSpc>
                <a:spcPct val="120000"/>
              </a:lnSpc>
              <a:spcBef>
                <a:spcPts val="0"/>
              </a:spcBef>
              <a:spcAft>
                <a:spcPts val="0"/>
              </a:spcAft>
              <a:buClr>
                <a:srgbClr val="1C2B3A"/>
              </a:buClr>
              <a:buSzPts val="1450"/>
              <a:buFont typeface="Calibri"/>
              <a:buNone/>
            </a:pPr>
            <a:r>
              <a:rPr lang="en-US" sz="1450" b="1" i="0" u="none" strike="noStrike" cap="none">
                <a:solidFill>
                  <a:srgbClr val="1C2B3A"/>
                </a:solidFill>
                <a:latin typeface="Calibri"/>
                <a:ea typeface="Calibri"/>
                <a:cs typeface="Calibri"/>
                <a:sym typeface="Calibri"/>
              </a:rPr>
              <a:t>AI</a:t>
            </a:r>
            <a:r>
              <a:rPr lang="en-US" sz="1450" b="0" i="0" u="none" strike="noStrike" cap="none">
                <a:solidFill>
                  <a:srgbClr val="44566A"/>
                </a:solidFill>
                <a:latin typeface="Calibri"/>
                <a:ea typeface="Calibri"/>
                <a:cs typeface="Calibri"/>
                <a:sym typeface="Calibri"/>
              </a:rPr>
              <a:t> is een grote familie. Telkens een stapje specifieker:</a:t>
            </a:r>
            <a:endParaRPr sz="1450" b="0" i="0" u="none" strike="noStrike" cap="none">
              <a:solidFill>
                <a:schemeClr val="dk1"/>
              </a:solidFill>
              <a:latin typeface="Calibri"/>
              <a:ea typeface="Calibri"/>
              <a:cs typeface="Calibri"/>
              <a:sym typeface="Calibri"/>
            </a:endParaRPr>
          </a:p>
          <a:p>
            <a:pPr marL="0" marR="0" lvl="0" indent="0" algn="l" rtl="0">
              <a:lnSpc>
                <a:spcPct val="120000"/>
              </a:lnSpc>
              <a:spcBef>
                <a:spcPts val="0"/>
              </a:spcBef>
              <a:spcAft>
                <a:spcPts val="0"/>
              </a:spcAft>
              <a:buClr>
                <a:schemeClr val="dk1"/>
              </a:buClr>
              <a:buSzPts val="1450"/>
              <a:buFont typeface="Calibri"/>
              <a:buNone/>
            </a:pPr>
            <a:endParaRPr sz="1450" b="0" i="0" u="none" strike="noStrike" cap="none">
              <a:solidFill>
                <a:schemeClr val="dk1"/>
              </a:solidFill>
              <a:latin typeface="Calibri"/>
              <a:ea typeface="Calibri"/>
              <a:cs typeface="Calibri"/>
              <a:sym typeface="Calibri"/>
            </a:endParaRPr>
          </a:p>
          <a:p>
            <a:pPr marL="0" marR="0" lvl="0" indent="0" algn="l" rtl="0">
              <a:lnSpc>
                <a:spcPct val="120000"/>
              </a:lnSpc>
              <a:spcBef>
                <a:spcPts val="0"/>
              </a:spcBef>
              <a:spcAft>
                <a:spcPts val="0"/>
              </a:spcAft>
              <a:buClr>
                <a:srgbClr val="1C2B3A"/>
              </a:buClr>
              <a:buSzPts val="1450"/>
              <a:buFont typeface="Calibri"/>
              <a:buNone/>
            </a:pPr>
            <a:r>
              <a:rPr lang="en-US" sz="1450" b="1" i="0" u="none" strike="noStrike" cap="none">
                <a:solidFill>
                  <a:srgbClr val="1C2B3A"/>
                </a:solidFill>
                <a:latin typeface="Calibri"/>
                <a:ea typeface="Calibri"/>
                <a:cs typeface="Calibri"/>
                <a:sym typeface="Calibri"/>
              </a:rPr>
              <a:t>Machine Learning</a:t>
            </a:r>
            <a:r>
              <a:rPr lang="en-US" sz="1450" b="0" i="0" u="none" strike="noStrike" cap="none">
                <a:solidFill>
                  <a:srgbClr val="44566A"/>
                </a:solidFill>
                <a:latin typeface="Calibri"/>
                <a:ea typeface="Calibri"/>
                <a:cs typeface="Calibri"/>
                <a:sym typeface="Calibri"/>
              </a:rPr>
              <a:t> — leert uit data, zonder vaste regels.</a:t>
            </a:r>
            <a:endParaRPr sz="1450" b="0" i="0" u="none" strike="noStrike" cap="none">
              <a:solidFill>
                <a:schemeClr val="dk1"/>
              </a:solidFill>
              <a:latin typeface="Calibri"/>
              <a:ea typeface="Calibri"/>
              <a:cs typeface="Calibri"/>
              <a:sym typeface="Calibri"/>
            </a:endParaRPr>
          </a:p>
          <a:p>
            <a:pPr marL="0" marR="0" lvl="0" indent="0" algn="l" rtl="0">
              <a:lnSpc>
                <a:spcPct val="120000"/>
              </a:lnSpc>
              <a:spcBef>
                <a:spcPts val="0"/>
              </a:spcBef>
              <a:spcAft>
                <a:spcPts val="0"/>
              </a:spcAft>
              <a:buClr>
                <a:srgbClr val="1C2B3A"/>
              </a:buClr>
              <a:buSzPts val="1450"/>
              <a:buFont typeface="Calibri"/>
              <a:buNone/>
            </a:pPr>
            <a:r>
              <a:rPr lang="en-US" sz="1450" b="1" i="0" u="none" strike="noStrike" cap="none">
                <a:solidFill>
                  <a:srgbClr val="1C2B3A"/>
                </a:solidFill>
                <a:latin typeface="Calibri"/>
                <a:ea typeface="Calibri"/>
                <a:cs typeface="Calibri"/>
                <a:sym typeface="Calibri"/>
              </a:rPr>
              <a:t>Deep Learning</a:t>
            </a:r>
            <a:r>
              <a:rPr lang="en-US" sz="1450" b="0" i="0" u="none" strike="noStrike" cap="none">
                <a:solidFill>
                  <a:srgbClr val="44566A"/>
                </a:solidFill>
                <a:latin typeface="Calibri"/>
                <a:ea typeface="Calibri"/>
                <a:cs typeface="Calibri"/>
                <a:sym typeface="Calibri"/>
              </a:rPr>
              <a:t> — met neurale netwerken van vele lagen.</a:t>
            </a:r>
            <a:endParaRPr sz="1450" b="0" i="0" u="none" strike="noStrike" cap="none">
              <a:solidFill>
                <a:schemeClr val="dk1"/>
              </a:solidFill>
              <a:latin typeface="Calibri"/>
              <a:ea typeface="Calibri"/>
              <a:cs typeface="Calibri"/>
              <a:sym typeface="Calibri"/>
            </a:endParaRPr>
          </a:p>
          <a:p>
            <a:pPr marL="0" marR="0" lvl="0" indent="0" algn="l" rtl="0">
              <a:lnSpc>
                <a:spcPct val="120000"/>
              </a:lnSpc>
              <a:spcBef>
                <a:spcPts val="0"/>
              </a:spcBef>
              <a:spcAft>
                <a:spcPts val="0"/>
              </a:spcAft>
              <a:buClr>
                <a:srgbClr val="1C2B3A"/>
              </a:buClr>
              <a:buSzPts val="1450"/>
              <a:buFont typeface="Calibri"/>
              <a:buNone/>
            </a:pPr>
            <a:r>
              <a:rPr lang="en-US" sz="1450" b="1" i="0" u="none" strike="noStrike" cap="none">
                <a:solidFill>
                  <a:srgbClr val="1C2B3A"/>
                </a:solidFill>
                <a:latin typeface="Calibri"/>
                <a:ea typeface="Calibri"/>
                <a:cs typeface="Calibri"/>
                <a:sym typeface="Calibri"/>
              </a:rPr>
              <a:t>LLMs</a:t>
            </a:r>
            <a:r>
              <a:rPr lang="en-US" sz="1450" b="0" i="0" u="none" strike="noStrike" cap="none">
                <a:solidFill>
                  <a:srgbClr val="44566A"/>
                </a:solidFill>
                <a:latin typeface="Calibri"/>
                <a:ea typeface="Calibri"/>
                <a:cs typeface="Calibri"/>
                <a:sym typeface="Calibri"/>
              </a:rPr>
              <a:t> — getraind op tekst. Hier wonen ChatGPT, Gemini en Claude.</a:t>
            </a:r>
            <a:endParaRPr sz="1450" b="0" i="0" u="none" strike="noStrike" cap="none">
              <a:solidFill>
                <a:schemeClr val="dk1"/>
              </a:solidFill>
              <a:latin typeface="Calibri"/>
              <a:ea typeface="Calibri"/>
              <a:cs typeface="Calibri"/>
              <a:sym typeface="Calibri"/>
            </a:endParaRPr>
          </a:p>
        </p:txBody>
      </p:sp>
      <p:pic>
        <p:nvPicPr>
          <p:cNvPr id="134" name="Google Shape;134;p10" descr="/tmp/build/art/nesting.png"/>
          <p:cNvPicPr preferRelativeResize="0"/>
          <p:nvPr/>
        </p:nvPicPr>
        <p:blipFill rotWithShape="1">
          <a:blip r:embed="rId3">
            <a:alphaModFix/>
          </a:blip>
          <a:srcRect/>
          <a:stretch/>
        </p:blipFill>
        <p:spPr>
          <a:xfrm>
            <a:off x="4114800" y="1463040"/>
            <a:ext cx="4617720" cy="3081528"/>
          </a:xfrm>
          <a:prstGeom prst="rect">
            <a:avLst/>
          </a:prstGeom>
          <a:noFill/>
          <a:ln>
            <a:noFill/>
          </a:ln>
        </p:spPr>
      </p:pic>
      <p:sp>
        <p:nvSpPr>
          <p:cNvPr id="135" name="Google Shape;135;p10"/>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Slimmer ondernemen met de AI-kracht van Visma</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0"/>
        <p:cNvGrpSpPr/>
        <p:nvPr/>
      </p:nvGrpSpPr>
      <p:grpSpPr>
        <a:xfrm>
          <a:off x="0" y="0"/>
          <a:ext cx="0" cy="0"/>
          <a:chOff x="0" y="0"/>
          <a:chExt cx="0" cy="0"/>
        </a:xfrm>
      </p:grpSpPr>
      <p:sp>
        <p:nvSpPr>
          <p:cNvPr id="141" name="Google Shape;141;p11"/>
          <p:cNvSpPr/>
          <p:nvPr/>
        </p:nvSpPr>
        <p:spPr>
          <a:xfrm>
            <a:off x="685800" y="1554480"/>
            <a:ext cx="5486400"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E8A33D"/>
              </a:buClr>
              <a:buSzPts val="1500"/>
              <a:buFont typeface="Calibri"/>
              <a:buNone/>
            </a:pPr>
            <a:r>
              <a:rPr lang="en-US" sz="1500" b="1" i="0" u="none" strike="noStrike" cap="none">
                <a:solidFill>
                  <a:srgbClr val="E8A33D"/>
                </a:solidFill>
                <a:latin typeface="Calibri"/>
                <a:ea typeface="Calibri"/>
                <a:cs typeface="Calibri"/>
                <a:sym typeface="Calibri"/>
              </a:rPr>
              <a:t>DEEL 1</a:t>
            </a:r>
            <a:endParaRPr sz="1500" b="0" i="0" u="none" strike="noStrike" cap="none">
              <a:solidFill>
                <a:schemeClr val="dk1"/>
              </a:solidFill>
              <a:latin typeface="Calibri"/>
              <a:ea typeface="Calibri"/>
              <a:cs typeface="Calibri"/>
              <a:sym typeface="Calibri"/>
            </a:endParaRPr>
          </a:p>
        </p:txBody>
      </p:sp>
      <p:sp>
        <p:nvSpPr>
          <p:cNvPr id="142" name="Google Shape;142;p11"/>
          <p:cNvSpPr/>
          <p:nvPr/>
        </p:nvSpPr>
        <p:spPr>
          <a:xfrm>
            <a:off x="658368" y="1947672"/>
            <a:ext cx="7680960" cy="109728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FFFFFF"/>
              </a:buClr>
              <a:buSzPts val="3800"/>
              <a:buFont typeface="Cambria"/>
              <a:buNone/>
            </a:pPr>
            <a:r>
              <a:rPr lang="en-US" sz="3800" b="1" i="0" u="none" strike="noStrike" cap="none">
                <a:solidFill>
                  <a:srgbClr val="FFFFFF"/>
                </a:solidFill>
                <a:latin typeface="Cambria"/>
                <a:ea typeface="Cambria"/>
                <a:cs typeface="Cambria"/>
                <a:sym typeface="Cambria"/>
              </a:rPr>
              <a:t>Hoe leert AI? — het trainen</a:t>
            </a:r>
            <a:endParaRPr sz="3800" b="0" i="0" u="none" strike="noStrike" cap="none">
              <a:solidFill>
                <a:schemeClr val="dk1"/>
              </a:solidFill>
              <a:latin typeface="Calibri"/>
              <a:ea typeface="Calibri"/>
              <a:cs typeface="Calibri"/>
              <a:sym typeface="Calibri"/>
            </a:endParaRPr>
          </a:p>
        </p:txBody>
      </p:sp>
      <p:sp>
        <p:nvSpPr>
          <p:cNvPr id="143" name="Google Shape;143;p11"/>
          <p:cNvSpPr/>
          <p:nvPr/>
        </p:nvSpPr>
        <p:spPr>
          <a:xfrm>
            <a:off x="685800" y="3108960"/>
            <a:ext cx="7315200" cy="5486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CFE0EE"/>
              </a:buClr>
              <a:buSzPts val="1600"/>
              <a:buFont typeface="Calibri"/>
              <a:buNone/>
            </a:pPr>
            <a:r>
              <a:rPr lang="en-US" sz="1600" b="0" i="0" u="none" strike="noStrike" cap="none">
                <a:solidFill>
                  <a:srgbClr val="CFE0EE"/>
                </a:solidFill>
                <a:latin typeface="Calibri"/>
                <a:ea typeface="Calibri"/>
                <a:cs typeface="Calibri"/>
                <a:sym typeface="Calibri"/>
              </a:rPr>
              <a:t>De ‘leerkracht’ die het brein stap voor stap bijschaaft</a:t>
            </a:r>
            <a:endParaRPr sz="1600" b="0" i="0" u="none" strike="noStrike" cap="none">
              <a:solidFill>
                <a:schemeClr val="dk1"/>
              </a:solidFill>
              <a:latin typeface="Calibri"/>
              <a:ea typeface="Calibri"/>
              <a:cs typeface="Calibri"/>
              <a:sym typeface="Calibri"/>
            </a:endParaRPr>
          </a:p>
        </p:txBody>
      </p:sp>
      <p:sp>
        <p:nvSpPr>
          <p:cNvPr id="144" name="Google Shape;144;p11"/>
          <p:cNvSpPr/>
          <p:nvPr/>
        </p:nvSpPr>
        <p:spPr>
          <a:xfrm>
            <a:off x="548640" y="4855464"/>
            <a:ext cx="64008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Slimmer ondernemen met de AI-kracht van Visma</a:t>
            </a:r>
            <a:endParaRPr sz="850" b="0" i="0" u="none" strike="noStrike" cap="none">
              <a:solidFill>
                <a:schemeClr val="dk1"/>
              </a:solidFill>
              <a:latin typeface="Calibri"/>
              <a:ea typeface="Calibri"/>
              <a:cs typeface="Calibri"/>
              <a:sym typeface="Calibri"/>
            </a:endParaRPr>
          </a:p>
        </p:txBody>
      </p:sp>
      <p:sp>
        <p:nvSpPr>
          <p:cNvPr id="145" name="Google Shape;145;p11"/>
          <p:cNvSpPr/>
          <p:nvPr/>
        </p:nvSpPr>
        <p:spPr>
          <a:xfrm>
            <a:off x="8321040" y="4855464"/>
            <a:ext cx="274320" cy="22860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AEB8C2"/>
              </a:buClr>
              <a:buSzPts val="850"/>
              <a:buFont typeface="Calibri"/>
              <a:buNone/>
            </a:pPr>
            <a:r>
              <a:rPr lang="en-US" sz="850" b="0" i="0" u="none" strike="noStrike" cap="none">
                <a:solidFill>
                  <a:srgbClr val="AEB8C2"/>
                </a:solidFill>
                <a:latin typeface="Calibri"/>
                <a:ea typeface="Calibri"/>
                <a:cs typeface="Calibri"/>
                <a:sym typeface="Calibri"/>
              </a:rPr>
              <a:t>7</a:t>
            </a:r>
            <a:endParaRPr sz="850" b="0" i="0" u="none" strike="noStrike" cap="non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09656e2-7065-44cb-8d74-930592695089" xsi:nil="true"/>
    <lcf76f155ced4ddcb4097134ff3c332f xmlns="3b951829-88be-4df3-a3db-2b04e491b6a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AF156BB130CF94E96041BCE0871CA33" ma:contentTypeVersion="18" ma:contentTypeDescription="Een nieuw document maken." ma:contentTypeScope="" ma:versionID="39f13b0ad228046359818f1506b697b3">
  <xsd:schema xmlns:xsd="http://www.w3.org/2001/XMLSchema" xmlns:xs="http://www.w3.org/2001/XMLSchema" xmlns:p="http://schemas.microsoft.com/office/2006/metadata/properties" xmlns:ns2="3b951829-88be-4df3-a3db-2b04e491b6a8" xmlns:ns3="609656e2-7065-44cb-8d74-930592695089" targetNamespace="http://schemas.microsoft.com/office/2006/metadata/properties" ma:root="true" ma:fieldsID="e6fcba05ea39f7a56d788b23fb5f3a30" ns2:_="" ns3:_="">
    <xsd:import namespace="3b951829-88be-4df3-a3db-2b04e491b6a8"/>
    <xsd:import namespace="609656e2-7065-44cb-8d74-93059269508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951829-88be-4df3-a3db-2b04e491b6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4e206cf6-d2c5-4e81-904d-c925d7f7afd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09656e2-7065-44cb-8d74-930592695089" elementFormDefault="qualified">
    <xsd:import namespace="http://schemas.microsoft.com/office/2006/documentManagement/types"/>
    <xsd:import namespace="http://schemas.microsoft.com/office/infopath/2007/PartnerControls"/>
    <xsd:element name="SharedWithUsers" ma:index="16"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Gedeeld met details" ma:internalName="SharedWithDetails" ma:readOnly="true">
      <xsd:simpleType>
        <xsd:restriction base="dms:Note">
          <xsd:maxLength value="255"/>
        </xsd:restriction>
      </xsd:simpleType>
    </xsd:element>
    <xsd:element name="TaxCatchAll" ma:index="23" nillable="true" ma:displayName="Taxonomy Catch All Column" ma:hidden="true" ma:list="{864e1692-5eed-4a1b-8500-6301e6bb92be}" ma:internalName="TaxCatchAll" ma:showField="CatchAllData" ma:web="609656e2-7065-44cb-8d74-93059269508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E7F0BED-91C4-4205-9BE7-329B38B7F3CF}">
  <ds:schemaRefs>
    <ds:schemaRef ds:uri="http://schemas.openxmlformats.org/package/2006/metadata/core-properties"/>
    <ds:schemaRef ds:uri="609656e2-7065-44cb-8d74-930592695089"/>
    <ds:schemaRef ds:uri="http://schemas.microsoft.com/office/infopath/2007/PartnerControls"/>
    <ds:schemaRef ds:uri="3b951829-88be-4df3-a3db-2b04e491b6a8"/>
    <ds:schemaRef ds:uri="http://purl.org/dc/terms/"/>
    <ds:schemaRef ds:uri="http://schemas.microsoft.com/office/2006/documentManagement/types"/>
    <ds:schemaRef ds:uri="http://purl.org/dc/dcmitype/"/>
    <ds:schemaRef ds:uri="http://www.w3.org/XML/1998/namespace"/>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38BDB871-06D6-4E0F-8576-C0F87ECC8D6F}">
  <ds:schemaRefs>
    <ds:schemaRef ds:uri="http://schemas.microsoft.com/sharepoint/v3/contenttype/forms"/>
  </ds:schemaRefs>
</ds:datastoreItem>
</file>

<file path=customXml/itemProps3.xml><?xml version="1.0" encoding="utf-8"?>
<ds:datastoreItem xmlns:ds="http://schemas.openxmlformats.org/officeDocument/2006/customXml" ds:itemID="{C569D0E7-112F-4171-A4D5-50D05200680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b951829-88be-4df3-a3db-2b04e491b6a8"/>
    <ds:schemaRef ds:uri="609656e2-7065-44cb-8d74-9305926950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3131</Words>
  <Application>Microsoft Office PowerPoint</Application>
  <PresentationFormat>Diavoorstelling (16:9)</PresentationFormat>
  <Paragraphs>348</Paragraphs>
  <Slides>32</Slides>
  <Notes>32</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32</vt:i4>
      </vt:variant>
    </vt:vector>
  </HeadingPairs>
  <TitlesOfParts>
    <vt:vector size="36" baseType="lpstr">
      <vt:lpstr>Arial</vt:lpstr>
      <vt:lpstr>Calibri</vt:lpstr>
      <vt:lpstr>Cambria</vt:lpstr>
      <vt:lpstr>Office Theme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Albert Wolterink | AccountOne</cp:lastModifiedBy>
  <cp:revision>1</cp:revision>
  <dcterms:modified xsi:type="dcterms:W3CDTF">2026-07-06T15:26:05Z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0x010100DAF156BB130CF94E96041BCE0871CA33</vt:lpwstr>
  </property>
  <property fmtid="{D5CDD505-2E9C-101B-9397-08002B2CF9AE}" pid="3" name="MediaServiceImageTags">
    <vt:lpwstr/>
  </property>
</Properties>
</file>